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8" r:id="rId5"/>
  </p:sldMasterIdLst>
  <p:notesMasterIdLst>
    <p:notesMasterId r:id="rId16"/>
  </p:notesMasterIdLst>
  <p:sldIdLst>
    <p:sldId id="257" r:id="rId6"/>
    <p:sldId id="258" r:id="rId7"/>
    <p:sldId id="269" r:id="rId8"/>
    <p:sldId id="270" r:id="rId9"/>
    <p:sldId id="276" r:id="rId10"/>
    <p:sldId id="281" r:id="rId11"/>
    <p:sldId id="282" r:id="rId12"/>
    <p:sldId id="279" r:id="rId13"/>
    <p:sldId id="283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Bailey" initials="RB" lastIdx="6" clrIdx="0">
    <p:extLst>
      <p:ext uri="{19B8F6BF-5375-455C-9EA6-DF929625EA0E}">
        <p15:presenceInfo xmlns:p15="http://schemas.microsoft.com/office/powerpoint/2012/main" userId="S::rebecca.bailey@hes.scot::f7c52e2c-dfed-41aa-b471-0c70bdae27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D62"/>
    <a:srgbClr val="626262"/>
    <a:srgbClr val="FBBB10"/>
    <a:srgbClr val="FFFFFF"/>
    <a:srgbClr val="923D9D"/>
    <a:srgbClr val="1E5DF8"/>
    <a:srgbClr val="67C04D"/>
    <a:srgbClr val="FF9D1B"/>
    <a:srgbClr val="00A788"/>
    <a:srgbClr val="E9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54"/>
  </p:normalViewPr>
  <p:slideViewPr>
    <p:cSldViewPr snapToGrid="0" snapToObjects="1">
      <p:cViewPr varScale="1">
        <p:scale>
          <a:sx n="63" d="100"/>
          <a:sy n="63" d="100"/>
        </p:scale>
        <p:origin x="904" y="48"/>
      </p:cViewPr>
      <p:guideLst>
        <p:guide orient="horz" pos="323"/>
        <p:guide pos="325"/>
        <p:guide orient="horz" pos="3974"/>
        <p:guide pos="7355"/>
        <p:guide pos="3840"/>
        <p:guide orient="horz" pos="935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9A4A-3203-D544-A0F2-9B4A7A1B021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BA1D-A00F-DB41-84DA-BE26C4853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dyslexia.org.uk/advice/employers/creating-a-dyslexia-friendly-workplace/dyslexia-friendly-style-guid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dyslexia.org.uk/advice/employers/creating-a-dyslexia-friendly-workplace/dyslexia-friendly-style-guid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dyslexia.org.uk/advice/employers/creating-a-dyslexia-friendly-workplace/dyslexia-friendly-style-guid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dyslexia.org.uk/advice/employers/creating-a-dyslexia-friendly-workplace/dyslexia-friendly-style-guid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5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boxes as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this guidance text with your own bullet pointed content.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further guidance please see </a:t>
            </a:r>
            <a:r>
              <a:rPr lang="en-GB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https://www.bdadyslexia.org.uk/advice/employers/creating-a-dyslexia-friendly-workplace/dyslexia-friendly-style-guide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4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this guidance text with your own bullet pointed content.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further guidance please see </a:t>
            </a:r>
            <a:r>
              <a:rPr lang="en-GB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https://www.bdadyslexia.org.uk/advice/employers/creating-a-dyslexia-friendly-workplace/dyslexia-friendly-style-guide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this guidance text with your own bullet pointed content.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further guidance please see </a:t>
            </a:r>
            <a:r>
              <a:rPr lang="en-GB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https://www.bdadyslexia.org.uk/advice/employers/creating-a-dyslexia-friendly-workplace/dyslexia-friendly-style-guide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12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this guidance text with your own bullet pointed content.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further guidance please see </a:t>
            </a:r>
            <a:r>
              <a:rPr lang="en-GB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https://www.bdadyslexia.org.uk/advice/employers/creating-a-dyslexia-friendly-workplace/dyslexia-friendly-style-guide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4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08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4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1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0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52B10-64A4-EC42-91EC-0C5DBBCA27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802311"/>
            <a:ext cx="2131790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01A267-D6F7-3E48-BAB6-86D3623B5F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802311"/>
            <a:ext cx="2128452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.bailey@hes.scot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www.nationalcollection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esHelp@je-s.ukri.org" TargetMode="External"/><Relationship Id="rId5" Type="http://schemas.openxmlformats.org/officeDocument/2006/relationships/hyperlink" Target="mailto:National.Collection@ahrc.ukri.org" TargetMode="External"/><Relationship Id="rId4" Type="http://schemas.openxmlformats.org/officeDocument/2006/relationships/hyperlink" Target="mailto:Enquiries@ahrc.ukri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1F2E66-F008-C348-9F4B-D2038DAC88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293"/>
          <a:stretch/>
        </p:blipFill>
        <p:spPr>
          <a:xfrm>
            <a:off x="5887844" y="0"/>
            <a:ext cx="63041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E613B8-2AEA-DC4D-B25A-0BBE276711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5779"/>
            <a:ext cx="3837214" cy="971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515938" y="2374471"/>
            <a:ext cx="961561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to the Discovery Call – full bids stage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515938" y="4692806"/>
            <a:ext cx="5745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Buchanan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Investment Manager and </a:t>
            </a:r>
            <a:r>
              <a:rPr lang="en-GB" sz="24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TaNC</a:t>
            </a:r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Programme Manager AHRC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E73B12-9FB7-4033-95C2-1A8DC32A77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872" y="5262035"/>
            <a:ext cx="3513641" cy="12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85AD63E-1508-2A41-82D6-46FCCB8976E8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and Contacts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2C31F9-0F9E-5249-8A1A-2D1AD775664D}"/>
              </a:ext>
            </a:extLst>
          </p:cNvPr>
          <p:cNvSpPr/>
          <p:nvPr/>
        </p:nvSpPr>
        <p:spPr>
          <a:xfrm>
            <a:off x="420796" y="1684538"/>
            <a:ext cx="11269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 Call Guidance and additional guidance sent by email.  AHRC Research Funding Guide</a:t>
            </a:r>
          </a:p>
          <a:p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 National Collection website </a:t>
            </a:r>
            <a:r>
              <a:rPr lang="en-GB" sz="2200" b="1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www.nationalcollection.org.uk</a:t>
            </a:r>
            <a:r>
              <a:rPr lang="en-GB" sz="2200" b="1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questions to Rebecca Bailey, Programme Director </a:t>
            </a:r>
            <a:r>
              <a:rPr lang="es-ES" sz="2200" b="1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rebecca.bailey@hes.scot</a:t>
            </a:r>
            <a:r>
              <a:rPr lang="es-ES" sz="2200" b="1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 b="1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and application process questions to the AHRC team at </a:t>
            </a:r>
            <a:r>
              <a:rPr lang="en-GB" sz="2200" b="1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Enquiries@ahrc.ukri.org</a:t>
            </a: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copying in </a:t>
            </a:r>
            <a:r>
              <a:rPr lang="en-GB" sz="2200" b="1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National.Collection@ahrc.ukri.org</a:t>
            </a:r>
            <a:r>
              <a:rPr lang="en-GB" sz="2200" b="1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technical assistance when submitting your proposal, contact the </a:t>
            </a:r>
            <a:r>
              <a:rPr lang="en-GB" sz="22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</a:t>
            </a: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Helpdesk at </a:t>
            </a:r>
            <a:r>
              <a:rPr lang="en-GB" sz="2200" b="1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JesHelp@je-s.ukri.org</a:t>
            </a:r>
            <a:r>
              <a:rPr lang="en-GB" sz="2200" b="1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C6530-ADA2-48D6-899A-8FC4970C30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3746" y="5732329"/>
            <a:ext cx="18045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B66DC9-76C9-5140-A7C4-B9B833C488D1}"/>
              </a:ext>
            </a:extLst>
          </p:cNvPr>
          <p:cNvSpPr txBox="1"/>
          <p:nvPr/>
        </p:nvSpPr>
        <p:spPr>
          <a:xfrm>
            <a:off x="423748" y="1380700"/>
            <a:ext cx="510181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F08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Points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BDC0C-5E44-914B-85A5-07AF5BC1B9B6}"/>
              </a:ext>
            </a:extLst>
          </p:cNvPr>
          <p:cNvSpPr txBox="1"/>
          <p:nvPr/>
        </p:nvSpPr>
        <p:spPr>
          <a:xfrm>
            <a:off x="423748" y="2408947"/>
            <a:ext cx="597705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F08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Attachments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D7155-AB0C-D84C-8261-743120695688}"/>
              </a:ext>
            </a:extLst>
          </p:cNvPr>
          <p:cNvSpPr txBox="1"/>
          <p:nvPr/>
        </p:nvSpPr>
        <p:spPr>
          <a:xfrm>
            <a:off x="423748" y="3437194"/>
            <a:ext cx="510181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F08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Assessment Process &amp; Timetable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031FC-5C47-AB47-A1A8-0701484C0E42}"/>
              </a:ext>
            </a:extLst>
          </p:cNvPr>
          <p:cNvSpPr txBox="1"/>
          <p:nvPr/>
        </p:nvSpPr>
        <p:spPr>
          <a:xfrm>
            <a:off x="423748" y="4465442"/>
            <a:ext cx="510181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US" sz="2400" b="1" spc="-100" dirty="0">
                <a:solidFill>
                  <a:srgbClr val="F08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spc="-10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and Data Management                 Plans</a:t>
            </a:r>
            <a:endParaRPr lang="en-US" sz="1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E8603-51D4-7C45-829A-9AE25E5A2E4F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E6B479-F77F-5644-981D-DFFAC1C29512}"/>
              </a:ext>
            </a:extLst>
          </p:cNvPr>
          <p:cNvSpPr txBox="1"/>
          <p:nvPr/>
        </p:nvSpPr>
        <p:spPr>
          <a:xfrm>
            <a:off x="8563232" y="15445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61D98-A73B-4B98-9AD0-CE5049ECA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215" y="5679461"/>
            <a:ext cx="1807038" cy="6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9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585926" y="385607"/>
            <a:ext cx="957094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337D72-1444-4B13-AE6A-3654DB1A7751}"/>
              </a:ext>
            </a:extLst>
          </p:cNvPr>
          <p:cNvSpPr txBox="1"/>
          <p:nvPr/>
        </p:nvSpPr>
        <p:spPr>
          <a:xfrm>
            <a:off x="585926" y="1536440"/>
            <a:ext cx="98935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Genuine collaboration between one or more HEIs and one or more IRO (evidenced in Case for Support)</a:t>
            </a:r>
          </a:p>
          <a:p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Team changes (due to Coronavirus)</a:t>
            </a:r>
          </a:p>
          <a:p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Co-Investigators must be named at full bids stage</a:t>
            </a:r>
          </a:p>
          <a:p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 submitted through </a:t>
            </a:r>
            <a:r>
              <a:rPr lang="en-GB" sz="22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</a:t>
            </a: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11409C-D344-4BF6-AE63-C0FE0E3F6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69" y="5703485"/>
            <a:ext cx="18045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17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35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Partner or Collaborating </a:t>
            </a:r>
            <a:r>
              <a:rPr lang="en-US" sz="4350" b="1" spc="-150" dirty="0" err="1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435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67BA51E-8977-4D8A-8E2D-91B71C651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312408"/>
              </p:ext>
            </p:extLst>
          </p:nvPr>
        </p:nvGraphicFramePr>
        <p:xfrm>
          <a:off x="500994" y="1670715"/>
          <a:ext cx="10889056" cy="36021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44528">
                  <a:extLst>
                    <a:ext uri="{9D8B030D-6E8A-4147-A177-3AD203B41FA5}">
                      <a16:colId xmlns:a16="http://schemas.microsoft.com/office/drawing/2014/main" val="279181085"/>
                    </a:ext>
                  </a:extLst>
                </a:gridCol>
                <a:gridCol w="5444528">
                  <a:extLst>
                    <a:ext uri="{9D8B030D-6E8A-4147-A177-3AD203B41FA5}">
                      <a16:colId xmlns:a16="http://schemas.microsoft.com/office/drawing/2014/main" val="3973587956"/>
                    </a:ext>
                  </a:extLst>
                </a:gridCol>
              </a:tblGrid>
              <a:tr h="520937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Partner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Collaborating Organisation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527564"/>
                  </a:ext>
                </a:extLst>
              </a:tr>
              <a:tr h="52093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Makes a </a:t>
                      </a:r>
                      <a:r>
                        <a:rPr lang="en-GB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or in-kind contribution </a:t>
                      </a: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</a:t>
                      </a:r>
                      <a:r>
                        <a:rPr lang="en-GB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 directly incurred costs 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the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42125"/>
                  </a:ext>
                </a:extLst>
              </a:tr>
              <a:tr h="620182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be an organisation directly eligible for UKRI funding (IRO, for example)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not be an organisation directly eligible for AHRC funding (IRO, for example)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00388"/>
                  </a:ext>
                </a:extLst>
              </a:tr>
              <a:tr h="520937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limit on number of project partners on a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limit on number of collaborating organisations on a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401403"/>
                  </a:ext>
                </a:extLst>
              </a:tr>
              <a:tr h="520937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provide a letter of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provide a letter of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544983"/>
                  </a:ext>
                </a:extLst>
              </a:tr>
              <a:tr h="520937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HEIs cannot act as project partners – exception for HEI GLAM institutions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Designed to support involvement of small organisations and regional museums on the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46627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D5B901E-517E-4719-8261-70135EA71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748" y="5717552"/>
            <a:ext cx="18045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5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Attachments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0" y="1589273"/>
            <a:ext cx="1103369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for Support </a:t>
            </a: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headings but rewritten to address feedback from panel.</a:t>
            </a: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Technical/data plans should be submitted in a separate attachment.  Do not duplicate in </a:t>
            </a:r>
            <a:r>
              <a:rPr lang="en-GB" sz="22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(this should result in ‘spare’ word count).</a:t>
            </a: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layout, use of sub headings and paragraphs.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 of Support </a:t>
            </a: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2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 </a:t>
            </a: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collaborating organisations and project partners (including rationale for role).</a:t>
            </a: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costs charged to the project or contributed in-kind. Costs should be justified.</a:t>
            </a: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 of support should be included from non-UK HEIs providing International Co-Investigators.</a:t>
            </a:r>
            <a:endParaRPr lang="en-GB" dirty="0"/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24172-B1F6-4F50-8DBF-2800793F5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748" y="5716205"/>
            <a:ext cx="18045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5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Attachments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0" y="1589273"/>
            <a:ext cx="11033694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Justification for Resources </a:t>
            </a: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(and full detailed costs within </a:t>
            </a:r>
            <a:r>
              <a:rPr lang="en-GB" sz="22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</a:t>
            </a: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expected that some costs may change between the first and second submission. </a:t>
            </a: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usual tolerance that we expect to see between the outline and full stages budget is +/- 10%.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and Data Management Plans </a:t>
            </a: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(revised from original call document) </a:t>
            </a: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TDMPs – replace compulsory Data Management Plan </a:t>
            </a:r>
            <a:endParaRPr lang="en-GB" sz="2200" b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000"/>
              </a:spcAft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ts val="1000"/>
              </a:spcAft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ts val="1000"/>
              </a:spcAft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ts val="1000"/>
              </a:spcAft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24172-B1F6-4F50-8DBF-2800793F5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748" y="5716205"/>
            <a:ext cx="18045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6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1BF9D-7312-D146-A098-1393906DE9CF}"/>
              </a:ext>
            </a:extLst>
          </p:cNvPr>
          <p:cNvSpPr txBox="1"/>
          <p:nvPr/>
        </p:nvSpPr>
        <p:spPr>
          <a:xfrm>
            <a:off x="403340" y="345182"/>
            <a:ext cx="1168458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Attachments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217B8-85C6-BF4E-89E1-A6954783545D}"/>
              </a:ext>
            </a:extLst>
          </p:cNvPr>
          <p:cNvSpPr/>
          <p:nvPr/>
        </p:nvSpPr>
        <p:spPr>
          <a:xfrm>
            <a:off x="403340" y="1589273"/>
            <a:ext cx="11033694" cy="658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PI, COIs, any researchers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 List </a:t>
            </a: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PI, COIs, any researchers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Timetable</a:t>
            </a: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Evidence </a:t>
            </a: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(optional) </a:t>
            </a:r>
          </a:p>
          <a:p>
            <a:pPr fontAlgn="base">
              <a:spcAft>
                <a:spcPts val="1000"/>
              </a:spcAft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000"/>
              </a:spcAft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22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Note* </a:t>
            </a: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 Conventions </a:t>
            </a:r>
          </a:p>
          <a:p>
            <a:r>
              <a:rPr lang="en-GB" dirty="0"/>
              <a:t>	</a:t>
            </a: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naming conventions generally follow the below format:</a:t>
            </a:r>
          </a:p>
          <a:p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2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200" i="1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Surname_Initials</a:t>
            </a:r>
            <a:r>
              <a:rPr lang="en-GB" sz="22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_[attachment]</a:t>
            </a: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000"/>
              </a:spcAft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ts val="1000"/>
              </a:spcAft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ts val="1000"/>
              </a:spcAft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ts val="1000"/>
              </a:spcAft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24172-B1F6-4F50-8DBF-2800793F5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748" y="5716205"/>
            <a:ext cx="1804572" cy="627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FFF018-7150-4CAB-9B13-4B4F7FFF775B}"/>
              </a:ext>
            </a:extLst>
          </p:cNvPr>
          <p:cNvSpPr txBox="1"/>
          <p:nvPr/>
        </p:nvSpPr>
        <p:spPr>
          <a:xfrm>
            <a:off x="924560" y="3931920"/>
            <a:ext cx="9286240" cy="369332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bg2">
                <a:lumMod val="60000"/>
                <a:lumOff val="4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7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FF2BC-D0D8-47F6-ACE4-CED73FF35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65" y="226672"/>
            <a:ext cx="6602540" cy="1182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D871A5-989B-4FD9-8C0F-1ED987122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449" y="5717552"/>
            <a:ext cx="1804572" cy="62794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7EC4D2D-5F9F-4AF6-9820-B7528B6325F9}"/>
              </a:ext>
            </a:extLst>
          </p:cNvPr>
          <p:cNvSpPr/>
          <p:nvPr/>
        </p:nvSpPr>
        <p:spPr>
          <a:xfrm>
            <a:off x="3346990" y="2466238"/>
            <a:ext cx="462109" cy="627942"/>
          </a:xfrm>
          <a:prstGeom prst="rightArrow">
            <a:avLst/>
          </a:prstGeom>
          <a:solidFill>
            <a:srgbClr val="2E2D62"/>
          </a:solidFill>
          <a:ln>
            <a:solidFill>
              <a:srgbClr val="2E2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CA7F10-6376-4AA3-B71F-4533B761EA11}"/>
              </a:ext>
            </a:extLst>
          </p:cNvPr>
          <p:cNvSpPr/>
          <p:nvPr/>
        </p:nvSpPr>
        <p:spPr>
          <a:xfrm>
            <a:off x="1004028" y="2076638"/>
            <a:ext cx="2159231" cy="1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E2D62"/>
                </a:solidFill>
              </a:rPr>
              <a:t>Applicants attend compulsory workshop (17 Feb 2021)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5712D5-3F9B-48D1-91BD-B1B1EDFEC21E}"/>
              </a:ext>
            </a:extLst>
          </p:cNvPr>
          <p:cNvSpPr/>
          <p:nvPr/>
        </p:nvSpPr>
        <p:spPr>
          <a:xfrm>
            <a:off x="3992830" y="2076638"/>
            <a:ext cx="2235859" cy="1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E2D62"/>
                </a:solidFill>
              </a:rPr>
              <a:t>Full stage proposals submitted (deadline 29 April 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CFFFF-9D03-434B-BF9D-DF32EB206E88}"/>
              </a:ext>
            </a:extLst>
          </p:cNvPr>
          <p:cNvSpPr txBox="1"/>
          <p:nvPr/>
        </p:nvSpPr>
        <p:spPr>
          <a:xfrm>
            <a:off x="719372" y="1093576"/>
            <a:ext cx="296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Full Stage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9C9131-050D-41FE-8CF6-EA0A0B181EDE}"/>
              </a:ext>
            </a:extLst>
          </p:cNvPr>
          <p:cNvSpPr/>
          <p:nvPr/>
        </p:nvSpPr>
        <p:spPr>
          <a:xfrm>
            <a:off x="7058259" y="2094543"/>
            <a:ext cx="1818454" cy="13713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E2D62"/>
                </a:solidFill>
              </a:rPr>
              <a:t>Proposals sent out for peer review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14415F-5B57-4999-B6AB-CC5D0F66D055}"/>
              </a:ext>
            </a:extLst>
          </p:cNvPr>
          <p:cNvSpPr/>
          <p:nvPr/>
        </p:nvSpPr>
        <p:spPr>
          <a:xfrm>
            <a:off x="9756025" y="2076638"/>
            <a:ext cx="1691901" cy="13892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E2D62"/>
                </a:solidFill>
              </a:rPr>
              <a:t>Reviews sent to PIs for response  (21 June)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418CC7E-DFFF-4AC3-9D1D-246937C6BB0F}"/>
              </a:ext>
            </a:extLst>
          </p:cNvPr>
          <p:cNvSpPr/>
          <p:nvPr/>
        </p:nvSpPr>
        <p:spPr>
          <a:xfrm>
            <a:off x="2083643" y="4018350"/>
            <a:ext cx="2456478" cy="14302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E2D62"/>
                </a:solidFill>
              </a:rPr>
              <a:t>Proposals assessed by expert moderation </a:t>
            </a:r>
          </a:p>
          <a:p>
            <a:pPr algn="ctr"/>
            <a:r>
              <a:rPr lang="en-GB" sz="2000" b="1" dirty="0">
                <a:solidFill>
                  <a:srgbClr val="2E2D62"/>
                </a:solidFill>
              </a:rPr>
              <a:t>Panel (meeting w/c 19</a:t>
            </a:r>
            <a:r>
              <a:rPr lang="en-GB" sz="2000" b="1" baseline="30000" dirty="0">
                <a:solidFill>
                  <a:srgbClr val="2E2D62"/>
                </a:solidFill>
              </a:rPr>
              <a:t>th</a:t>
            </a:r>
            <a:r>
              <a:rPr lang="en-GB" sz="2000" b="1" dirty="0">
                <a:solidFill>
                  <a:srgbClr val="2E2D62"/>
                </a:solidFill>
              </a:rPr>
              <a:t> July)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B51C35-421A-4CD5-ADF7-6D20F8708527}"/>
              </a:ext>
            </a:extLst>
          </p:cNvPr>
          <p:cNvSpPr/>
          <p:nvPr/>
        </p:nvSpPr>
        <p:spPr>
          <a:xfrm>
            <a:off x="5621485" y="4018350"/>
            <a:ext cx="2235859" cy="13713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E2D62"/>
                </a:solidFill>
              </a:rPr>
              <a:t>Awards signed off by AHRC Executive Chair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927F51-D5F7-4251-9462-2229A25A0B6E}"/>
              </a:ext>
            </a:extLst>
          </p:cNvPr>
          <p:cNvSpPr/>
          <p:nvPr/>
        </p:nvSpPr>
        <p:spPr>
          <a:xfrm>
            <a:off x="8903369" y="4018350"/>
            <a:ext cx="2106084" cy="13713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E2D62"/>
                </a:solidFill>
              </a:rPr>
              <a:t>Funding outcome shared with applicants (w/c 11 Aug)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36B821-FC36-479F-9F84-F51C895F2150}"/>
              </a:ext>
            </a:extLst>
          </p:cNvPr>
          <p:cNvSpPr/>
          <p:nvPr/>
        </p:nvSpPr>
        <p:spPr>
          <a:xfrm>
            <a:off x="3683504" y="1751695"/>
            <a:ext cx="697951" cy="582224"/>
          </a:xfrm>
          <a:prstGeom prst="ellipse">
            <a:avLst/>
          </a:prstGeom>
          <a:solidFill>
            <a:srgbClr val="FBBB10"/>
          </a:solidFill>
          <a:ln>
            <a:solidFill>
              <a:srgbClr val="FBBB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2E2D62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284FA2-3056-43E1-BC45-7C3BDC19D459}"/>
              </a:ext>
            </a:extLst>
          </p:cNvPr>
          <p:cNvSpPr/>
          <p:nvPr/>
        </p:nvSpPr>
        <p:spPr>
          <a:xfrm>
            <a:off x="5272510" y="3685495"/>
            <a:ext cx="697950" cy="629900"/>
          </a:xfrm>
          <a:prstGeom prst="ellipse">
            <a:avLst/>
          </a:prstGeom>
          <a:solidFill>
            <a:srgbClr val="FBBB10"/>
          </a:solidFill>
          <a:ln>
            <a:solidFill>
              <a:srgbClr val="FBBB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2E2D62"/>
                </a:solidFill>
              </a:rPr>
              <a:t>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AD8D00-7331-449A-AA27-8FAA57CC5298}"/>
              </a:ext>
            </a:extLst>
          </p:cNvPr>
          <p:cNvSpPr/>
          <p:nvPr/>
        </p:nvSpPr>
        <p:spPr>
          <a:xfrm>
            <a:off x="1604250" y="3714135"/>
            <a:ext cx="697949" cy="629899"/>
          </a:xfrm>
          <a:prstGeom prst="ellipse">
            <a:avLst/>
          </a:prstGeom>
          <a:solidFill>
            <a:srgbClr val="FBBB10"/>
          </a:solidFill>
          <a:ln>
            <a:solidFill>
              <a:srgbClr val="FBBB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2E2D62"/>
                </a:solidFill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F545D1-C559-46B5-ABED-2C74D2949B70}"/>
              </a:ext>
            </a:extLst>
          </p:cNvPr>
          <p:cNvSpPr/>
          <p:nvPr/>
        </p:nvSpPr>
        <p:spPr>
          <a:xfrm>
            <a:off x="9290314" y="1779593"/>
            <a:ext cx="697950" cy="629900"/>
          </a:xfrm>
          <a:prstGeom prst="ellipse">
            <a:avLst/>
          </a:prstGeom>
          <a:solidFill>
            <a:srgbClr val="FBBB10"/>
          </a:solidFill>
          <a:ln>
            <a:solidFill>
              <a:srgbClr val="FBBB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2E2D62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5C51CFC-FD2B-4D46-A94D-3E3DF0577742}"/>
              </a:ext>
            </a:extLst>
          </p:cNvPr>
          <p:cNvSpPr/>
          <p:nvPr/>
        </p:nvSpPr>
        <p:spPr>
          <a:xfrm>
            <a:off x="6739415" y="1758663"/>
            <a:ext cx="658650" cy="629900"/>
          </a:xfrm>
          <a:prstGeom prst="ellipse">
            <a:avLst/>
          </a:prstGeom>
          <a:solidFill>
            <a:srgbClr val="FBBB10"/>
          </a:solidFill>
          <a:ln>
            <a:solidFill>
              <a:srgbClr val="FBBB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2E2D62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380F3F-EB29-4E39-A0C4-C51214E25499}"/>
              </a:ext>
            </a:extLst>
          </p:cNvPr>
          <p:cNvSpPr/>
          <p:nvPr/>
        </p:nvSpPr>
        <p:spPr>
          <a:xfrm>
            <a:off x="555090" y="1779593"/>
            <a:ext cx="697950" cy="629900"/>
          </a:xfrm>
          <a:prstGeom prst="ellipse">
            <a:avLst/>
          </a:prstGeom>
          <a:solidFill>
            <a:srgbClr val="FBBB10"/>
          </a:solidFill>
          <a:ln>
            <a:solidFill>
              <a:srgbClr val="FBBB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2E2D62"/>
                </a:solidFill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7A8F4EB-11D9-48DD-8387-5051839A8DF4}"/>
              </a:ext>
            </a:extLst>
          </p:cNvPr>
          <p:cNvSpPr/>
          <p:nvPr/>
        </p:nvSpPr>
        <p:spPr>
          <a:xfrm>
            <a:off x="8446633" y="3706153"/>
            <a:ext cx="805210" cy="727643"/>
          </a:xfrm>
          <a:prstGeom prst="ellipse">
            <a:avLst/>
          </a:prstGeom>
          <a:solidFill>
            <a:srgbClr val="FBBB10"/>
          </a:solidFill>
          <a:ln>
            <a:solidFill>
              <a:srgbClr val="FBBB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2E2D62"/>
                </a:solidFill>
              </a:rPr>
              <a:t>7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D9082BF-5615-4A0C-BAEF-4BBA003BB33A}"/>
              </a:ext>
            </a:extLst>
          </p:cNvPr>
          <p:cNvSpPr/>
          <p:nvPr/>
        </p:nvSpPr>
        <p:spPr>
          <a:xfrm>
            <a:off x="6412419" y="2457286"/>
            <a:ext cx="462109" cy="627942"/>
          </a:xfrm>
          <a:prstGeom prst="rightArrow">
            <a:avLst/>
          </a:prstGeom>
          <a:solidFill>
            <a:srgbClr val="2E2D62"/>
          </a:solidFill>
          <a:ln>
            <a:solidFill>
              <a:srgbClr val="2E2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6671E9D-D1A4-4114-95ED-1C81B1FDF800}"/>
              </a:ext>
            </a:extLst>
          </p:cNvPr>
          <p:cNvSpPr/>
          <p:nvPr/>
        </p:nvSpPr>
        <p:spPr>
          <a:xfrm>
            <a:off x="9060444" y="2472198"/>
            <a:ext cx="462109" cy="627942"/>
          </a:xfrm>
          <a:prstGeom prst="rightArrow">
            <a:avLst/>
          </a:prstGeom>
          <a:solidFill>
            <a:srgbClr val="2E2D62"/>
          </a:solidFill>
          <a:ln>
            <a:solidFill>
              <a:srgbClr val="2E2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6343C8F-EFB1-4402-B987-4653E2EDD4E1}"/>
              </a:ext>
            </a:extLst>
          </p:cNvPr>
          <p:cNvSpPr/>
          <p:nvPr/>
        </p:nvSpPr>
        <p:spPr>
          <a:xfrm>
            <a:off x="4895198" y="4390045"/>
            <a:ext cx="462109" cy="627942"/>
          </a:xfrm>
          <a:prstGeom prst="rightArrow">
            <a:avLst/>
          </a:prstGeom>
          <a:solidFill>
            <a:srgbClr val="2E2D62"/>
          </a:solidFill>
          <a:ln>
            <a:solidFill>
              <a:srgbClr val="2E2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A884AF7-41CB-462A-BC83-2ED73138ABBE}"/>
              </a:ext>
            </a:extLst>
          </p:cNvPr>
          <p:cNvSpPr/>
          <p:nvPr/>
        </p:nvSpPr>
        <p:spPr>
          <a:xfrm>
            <a:off x="8146615" y="4390045"/>
            <a:ext cx="462109" cy="627942"/>
          </a:xfrm>
          <a:prstGeom prst="rightArrow">
            <a:avLst/>
          </a:prstGeom>
          <a:solidFill>
            <a:srgbClr val="2E2D62"/>
          </a:solidFill>
          <a:ln>
            <a:solidFill>
              <a:srgbClr val="2E2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2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585926" y="385607"/>
            <a:ext cx="9570947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337D72-1444-4B13-AE6A-3654DB1A7751}"/>
              </a:ext>
            </a:extLst>
          </p:cNvPr>
          <p:cNvSpPr txBox="1"/>
          <p:nvPr/>
        </p:nvSpPr>
        <p:spPr>
          <a:xfrm>
            <a:off x="585926" y="1536440"/>
            <a:ext cx="989357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the feedback from the panel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use jargon or assume specialist knowledge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project timetable to ensure project contacts are available at key milestones e.g. post-submission queries, PI available for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 compliance with the call guidance (and additional guidance) to avoid delays in processing your application</a:t>
            </a:r>
          </a:p>
          <a:p>
            <a:endParaRPr lang="en-GB" sz="22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enough time to submit your application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11409C-D344-4BF6-AE63-C0FE0E3F6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69" y="5703485"/>
            <a:ext cx="1804572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98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RI">
      <a:dk1>
        <a:srgbClr val="201D3E"/>
      </a:dk1>
      <a:lt1>
        <a:srgbClr val="FF6800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BF28BC"/>
      </a:accent6>
      <a:hlink>
        <a:srgbClr val="FF595B"/>
      </a:hlink>
      <a:folHlink>
        <a:srgbClr val="F0243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ASTER 2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F3D68E0D7BA4BA9986D5B3D2F871F" ma:contentTypeVersion="9" ma:contentTypeDescription="Create a new document." ma:contentTypeScope="" ma:versionID="7489d1006351de0995d9f41220bcffe4">
  <xsd:schema xmlns:xsd="http://www.w3.org/2001/XMLSchema" xmlns:xs="http://www.w3.org/2001/XMLSchema" xmlns:p="http://schemas.microsoft.com/office/2006/metadata/properties" xmlns:ns3="72e9f86b-7729-4aef-8166-c660afc2392f" targetNamespace="http://schemas.microsoft.com/office/2006/metadata/properties" ma:root="true" ma:fieldsID="f834b8a462e15f3aacee596b358077c9" ns3:_="">
    <xsd:import namespace="72e9f86b-7729-4aef-8166-c660afc239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9f86b-7729-4aef-8166-c660afc239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C60126-F7FD-4457-A347-79CB35F783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2e9f86b-7729-4aef-8166-c660afc2392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E69F88-0224-4D26-B608-899909EE23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7F0B10-08BE-4DD7-BB26-BAF83F2625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e9f86b-7729-4aef-8166-c660afc239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15197</TotalTime>
  <Words>717</Words>
  <Application>Microsoft Office PowerPoint</Application>
  <PresentationFormat>Widescreen</PresentationFormat>
  <Paragraphs>122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MASTER 2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Emma Bessent UKRI AHRC</cp:lastModifiedBy>
  <cp:revision>154</cp:revision>
  <cp:lastPrinted>2019-09-26T19:40:37Z</cp:lastPrinted>
  <dcterms:created xsi:type="dcterms:W3CDTF">2019-09-17T08:04:08Z</dcterms:created>
  <dcterms:modified xsi:type="dcterms:W3CDTF">2021-02-22T16:00:44Z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0x0101003DAF3D68E0D7BA4BA9986D5B3D2F871F</vt:lpwstr>
  </property>
</Properties>
</file>