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4" r:id="rId5"/>
    <p:sldMasterId id="2147483681" r:id="rId6"/>
  </p:sldMasterIdLst>
  <p:notesMasterIdLst>
    <p:notesMasterId r:id="rId25"/>
  </p:notesMasterIdLst>
  <p:sldIdLst>
    <p:sldId id="275" r:id="rId7"/>
    <p:sldId id="267" r:id="rId8"/>
    <p:sldId id="291" r:id="rId9"/>
    <p:sldId id="269"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FF9D1B"/>
    <a:srgbClr val="2E2D62"/>
    <a:srgbClr val="F08900"/>
    <a:srgbClr val="923D9D"/>
    <a:srgbClr val="FBBB10"/>
    <a:srgbClr val="FFFFFF"/>
    <a:srgbClr val="1E5DF8"/>
    <a:srgbClr val="67C04D"/>
    <a:srgbClr val="00A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p:restoredTop sz="94728"/>
  </p:normalViewPr>
  <p:slideViewPr>
    <p:cSldViewPr snapToGrid="0" snapToObjects="1">
      <p:cViewPr varScale="1">
        <p:scale>
          <a:sx n="63" d="100"/>
          <a:sy n="63" d="100"/>
        </p:scale>
        <p:origin x="768" y="48"/>
      </p:cViewPr>
      <p:guideLst>
        <p:guide orient="horz" pos="323"/>
        <p:guide pos="325"/>
        <p:guide orient="horz" pos="3974"/>
        <p:guide pos="7355"/>
        <p:guide pos="3840"/>
        <p:guide orient="horz" pos="935"/>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a:t>
            </a: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59390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a:t>
            </a:r>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196568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a:t>
            </a:r>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66564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363867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4C97-E52C-3049-BE3E-D3EA708DBF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BA5B15D-D16B-F64B-B46A-EFE283C53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D8C68B-C6B9-DC44-9760-25614405934E}"/>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1C29FAF5-4F2C-B24C-996B-D7EF562D8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F3CC4-4D71-B04F-B0E3-25DAF66D14C3}"/>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49550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549C-486D-FF40-B14B-F99B2DBB2D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5701C2-40D9-4C42-A5D7-6EE6B373C9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BAD437-FD69-4F44-AAB4-DC35B12AA4F4}"/>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7EC0A71B-0476-9A4D-8BEE-FFEDC1412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6F08-F54F-4148-84AA-A3D27D73047D}"/>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48285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1DF5D-41B8-FD4D-94E4-EC19A86C3F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CE02D1-07E5-DD4B-8F74-9DD253BD06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E9692F-7A8E-EB42-A356-7D74658DD261}"/>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BB000FE1-56B7-7F49-93A1-4DFA8DABD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8D252-A8A8-FB46-AE15-3E246C91132B}"/>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08115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03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9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4C97-E52C-3049-BE3E-D3EA708DBF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BA5B15D-D16B-F64B-B46A-EFE283C53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D8C68B-C6B9-DC44-9760-25614405934E}"/>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1C29FAF5-4F2C-B24C-996B-D7EF562D8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F3CC4-4D71-B04F-B0E3-25DAF66D14C3}"/>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422615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72FD-258E-8C4E-A5E2-678DE6F306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249988-6528-A244-85DE-C68629E0B4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21A245-CD2D-6D47-BEF2-D3865ABD6EF5}"/>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271F988B-8443-B346-B10E-C1E4E7B66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4198C-A8FE-3745-BB96-61C65B595578}"/>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03025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4EB5-F6EC-9641-96FC-99C89984A5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5706F0-0604-DF43-9963-28E5E68A8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E9F219-EC34-6E4C-9541-F1EE1FC6F81D}"/>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B8B81A7E-BCEC-BD4E-8F55-19625BC6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28362-5A4D-DE44-962D-BB36CF5B72D1}"/>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94670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E6F3-450F-F043-A5BD-CC8427C9C4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AF2552-19E0-4245-B028-C9950837C0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5F4E9DD-9027-D948-BC70-74BAFA0408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F793EF1-7CCC-AC43-8660-1BE9625363F5}"/>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6" name="Footer Placeholder 5">
            <a:extLst>
              <a:ext uri="{FF2B5EF4-FFF2-40B4-BE49-F238E27FC236}">
                <a16:creationId xmlns:a16="http://schemas.microsoft.com/office/drawing/2014/main" id="{CA98E4CD-C543-9F47-AD1B-A4BD97A48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3811D-D8B8-6E4D-BAB0-390476700A29}"/>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69439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7F773-72F1-8845-86EB-7E9FBC61FC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018BEB-F473-2244-9FA9-E0C1D7C18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32EDCC-4166-4C45-A7F0-0C30D62C71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E7F902-1086-554B-80D4-00A3F8680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8446AD-599A-7D4C-96A8-9741D97660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97BCD0-7DE0-754F-9C03-8A1B00D0955E}"/>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8" name="Footer Placeholder 7">
            <a:extLst>
              <a:ext uri="{FF2B5EF4-FFF2-40B4-BE49-F238E27FC236}">
                <a16:creationId xmlns:a16="http://schemas.microsoft.com/office/drawing/2014/main" id="{57D55DFF-1AB1-3E4C-B5B5-FE1C7DE796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09777C-863E-4B4C-AA5D-CA05A83677F5}"/>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187560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FB3A-7FCA-F849-9D58-465B639BC1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30F01D-8619-144C-9167-02B3A4294F9E}"/>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4" name="Footer Placeholder 3">
            <a:extLst>
              <a:ext uri="{FF2B5EF4-FFF2-40B4-BE49-F238E27FC236}">
                <a16:creationId xmlns:a16="http://schemas.microsoft.com/office/drawing/2014/main" id="{FE039B30-9ED0-8D4F-A69C-7DAB92CFE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76A4B-0A35-5346-B445-AD214914342E}"/>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19179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72FD-258E-8C4E-A5E2-678DE6F306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249988-6528-A244-85DE-C68629E0B4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21A245-CD2D-6D47-BEF2-D3865ABD6EF5}"/>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271F988B-8443-B346-B10E-C1E4E7B66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4198C-A8FE-3745-BB96-61C65B595578}"/>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996991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1319F-D983-7640-A21F-EB0A7AD65432}"/>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3" name="Footer Placeholder 2">
            <a:extLst>
              <a:ext uri="{FF2B5EF4-FFF2-40B4-BE49-F238E27FC236}">
                <a16:creationId xmlns:a16="http://schemas.microsoft.com/office/drawing/2014/main" id="{AD5224E3-92B5-0F41-BEDA-8CBE917981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57517D-763B-604A-A8E5-F4C1E392610C}"/>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988369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88CA-8B3D-B649-B974-5617A40033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2D2EC1-D3DA-F24D-8983-6950C452A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3D6322-8D2A-9F48-B501-8E8860928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EA8BFA-E81B-484A-955F-5B913F274784}"/>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6" name="Footer Placeholder 5">
            <a:extLst>
              <a:ext uri="{FF2B5EF4-FFF2-40B4-BE49-F238E27FC236}">
                <a16:creationId xmlns:a16="http://schemas.microsoft.com/office/drawing/2014/main" id="{40D3A1D9-E33C-F944-ACB2-26D0FEC2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1FA49-3E43-B644-B99F-A63D98A47ED7}"/>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25618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2FED-1782-9F4D-BEAC-D313DC8AB4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CF2811-7E8C-5647-9C45-3CFFA1EFE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88430-5629-9245-9C1A-0FF7B0987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C1C17E-69DC-7C47-9DFB-AED1A4C0E594}"/>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6" name="Footer Placeholder 5">
            <a:extLst>
              <a:ext uri="{FF2B5EF4-FFF2-40B4-BE49-F238E27FC236}">
                <a16:creationId xmlns:a16="http://schemas.microsoft.com/office/drawing/2014/main" id="{77B49807-0CFB-014A-B7B9-F803FB2A2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572C9-E906-9044-AE9E-AE772E038411}"/>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104174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549C-486D-FF40-B14B-F99B2DBB2D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5701C2-40D9-4C42-A5D7-6EE6B373C9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BAD437-FD69-4F44-AAB4-DC35B12AA4F4}"/>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7EC0A71B-0476-9A4D-8BEE-FFEDC1412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6F08-F54F-4148-84AA-A3D27D73047D}"/>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1346237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1DF5D-41B8-FD4D-94E4-EC19A86C3F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CE02D1-07E5-DD4B-8F74-9DD253BD06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E9692F-7A8E-EB42-A356-7D74658DD261}"/>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BB000FE1-56B7-7F49-93A1-4DFA8DABD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8D252-A8A8-FB46-AE15-3E246C91132B}"/>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1507377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F05B-B7B6-46EA-BC39-F04C3B2EA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2F298C1-9317-437C-A22C-6F7889B1325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04594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4EB5-F6EC-9641-96FC-99C89984A5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5706F0-0604-DF43-9963-28E5E68A8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E9F219-EC34-6E4C-9541-F1EE1FC6F81D}"/>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B8B81A7E-BCEC-BD4E-8F55-19625BC6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28362-5A4D-DE44-962D-BB36CF5B72D1}"/>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169869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E6F3-450F-F043-A5BD-CC8427C9C4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AF2552-19E0-4245-B028-C9950837C0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5F4E9DD-9027-D948-BC70-74BAFA0408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F793EF1-7CCC-AC43-8660-1BE9625363F5}"/>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6" name="Footer Placeholder 5">
            <a:extLst>
              <a:ext uri="{FF2B5EF4-FFF2-40B4-BE49-F238E27FC236}">
                <a16:creationId xmlns:a16="http://schemas.microsoft.com/office/drawing/2014/main" id="{CA98E4CD-C543-9F47-AD1B-A4BD97A48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3811D-D8B8-6E4D-BAB0-390476700A29}"/>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74813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7F773-72F1-8845-86EB-7E9FBC61FC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018BEB-F473-2244-9FA9-E0C1D7C18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32EDCC-4166-4C45-A7F0-0C30D62C71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E7F902-1086-554B-80D4-00A3F8680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8446AD-599A-7D4C-96A8-9741D97660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97BCD0-7DE0-754F-9C03-8A1B00D0955E}"/>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8" name="Footer Placeholder 7">
            <a:extLst>
              <a:ext uri="{FF2B5EF4-FFF2-40B4-BE49-F238E27FC236}">
                <a16:creationId xmlns:a16="http://schemas.microsoft.com/office/drawing/2014/main" id="{57D55DFF-1AB1-3E4C-B5B5-FE1C7DE796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09777C-863E-4B4C-AA5D-CA05A83677F5}"/>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66286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FB3A-7FCA-F849-9D58-465B639BC1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30F01D-8619-144C-9167-02B3A4294F9E}"/>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4" name="Footer Placeholder 3">
            <a:extLst>
              <a:ext uri="{FF2B5EF4-FFF2-40B4-BE49-F238E27FC236}">
                <a16:creationId xmlns:a16="http://schemas.microsoft.com/office/drawing/2014/main" id="{FE039B30-9ED0-8D4F-A69C-7DAB92CFE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76A4B-0A35-5346-B445-AD214914342E}"/>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17780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1319F-D983-7640-A21F-EB0A7AD65432}"/>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3" name="Footer Placeholder 2">
            <a:extLst>
              <a:ext uri="{FF2B5EF4-FFF2-40B4-BE49-F238E27FC236}">
                <a16:creationId xmlns:a16="http://schemas.microsoft.com/office/drawing/2014/main" id="{AD5224E3-92B5-0F41-BEDA-8CBE917981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57517D-763B-604A-A8E5-F4C1E392610C}"/>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38156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88CA-8B3D-B649-B974-5617A40033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2D2EC1-D3DA-F24D-8983-6950C452A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3D6322-8D2A-9F48-B501-8E8860928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EA8BFA-E81B-484A-955F-5B913F274784}"/>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6" name="Footer Placeholder 5">
            <a:extLst>
              <a:ext uri="{FF2B5EF4-FFF2-40B4-BE49-F238E27FC236}">
                <a16:creationId xmlns:a16="http://schemas.microsoft.com/office/drawing/2014/main" id="{40D3A1D9-E33C-F944-ACB2-26D0FEC2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1FA49-3E43-B644-B99F-A63D98A47ED7}"/>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184763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2FED-1782-9F4D-BEAC-D313DC8AB4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CF2811-7E8C-5647-9C45-3CFFA1EFE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88430-5629-9245-9C1A-0FF7B0987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C1C17E-69DC-7C47-9DFB-AED1A4C0E594}"/>
              </a:ext>
            </a:extLst>
          </p:cNvPr>
          <p:cNvSpPr>
            <a:spLocks noGrp="1"/>
          </p:cNvSpPr>
          <p:nvPr>
            <p:ph type="dt" sz="half" idx="10"/>
          </p:nvPr>
        </p:nvSpPr>
        <p:spPr/>
        <p:txBody>
          <a:bodyPr/>
          <a:lstStyle/>
          <a:p>
            <a:fld id="{F7DA784E-FB1D-8848-9658-18C338C11CD2}" type="datetimeFigureOut">
              <a:rPr lang="en-US" smtClean="0"/>
              <a:t>2/22/2021</a:t>
            </a:fld>
            <a:endParaRPr lang="en-US"/>
          </a:p>
        </p:txBody>
      </p:sp>
      <p:sp>
        <p:nvSpPr>
          <p:cNvPr id="6" name="Footer Placeholder 5">
            <a:extLst>
              <a:ext uri="{FF2B5EF4-FFF2-40B4-BE49-F238E27FC236}">
                <a16:creationId xmlns:a16="http://schemas.microsoft.com/office/drawing/2014/main" id="{77B49807-0CFB-014A-B7B9-F803FB2A2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572C9-E906-9044-AE9E-AE772E038411}"/>
              </a:ext>
            </a:extLst>
          </p:cNvPr>
          <p:cNvSpPr>
            <a:spLocks noGrp="1"/>
          </p:cNvSpPr>
          <p:nvPr>
            <p:ph type="sldNum" sz="quarter" idx="12"/>
          </p:nvPr>
        </p:nvSpPr>
        <p:spPr/>
        <p:txBody>
          <a:bodyPr/>
          <a:lstStyle/>
          <a:p>
            <a:fld id="{4562B25D-501D-054B-935A-165C9535D9DD}" type="slidenum">
              <a:rPr lang="en-US" smtClean="0"/>
              <a:t>‹#›</a:t>
            </a:fld>
            <a:endParaRPr lang="en-US"/>
          </a:p>
        </p:txBody>
      </p:sp>
    </p:spTree>
    <p:extLst>
      <p:ext uri="{BB962C8B-B14F-4D97-AF65-F5344CB8AC3E}">
        <p14:creationId xmlns:p14="http://schemas.microsoft.com/office/powerpoint/2010/main" val="334674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76B33-6306-7840-BD98-2C8991D49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0E94B57-90DE-D14B-AF38-76C4DB818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84F7AF3-C0F4-BA48-9968-389B2BEB1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7F2FA161-4967-6941-A41F-DC50A75A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A981D8-5409-BA46-B95F-71717C48F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2B25D-501D-054B-935A-165C9535D9DD}" type="slidenum">
              <a:rPr lang="en-US" smtClean="0"/>
              <a:t>‹#›</a:t>
            </a:fld>
            <a:endParaRPr lang="en-US"/>
          </a:p>
        </p:txBody>
      </p:sp>
      <p:pic>
        <p:nvPicPr>
          <p:cNvPr id="11" name="Picture 10">
            <a:extLst>
              <a:ext uri="{FF2B5EF4-FFF2-40B4-BE49-F238E27FC236}">
                <a16:creationId xmlns:a16="http://schemas.microsoft.com/office/drawing/2014/main" id="{B3FB5E5D-87FD-5142-89FC-4F27ECECAA00}"/>
              </a:ext>
            </a:extLst>
          </p:cNvPr>
          <p:cNvPicPr>
            <a:picLocks noChangeAspect="1"/>
          </p:cNvPicPr>
          <p:nvPr userDrawn="1"/>
        </p:nvPicPr>
        <p:blipFill>
          <a:blip r:embed="rId15"/>
          <a:stretch>
            <a:fillRect/>
          </a:stretch>
        </p:blipFill>
        <p:spPr>
          <a:xfrm>
            <a:off x="515938" y="5791993"/>
            <a:ext cx="2157133" cy="550069"/>
          </a:xfrm>
          <a:prstGeom prst="rect">
            <a:avLst/>
          </a:prstGeom>
        </p:spPr>
      </p:pic>
    </p:spTree>
    <p:extLst>
      <p:ext uri="{BB962C8B-B14F-4D97-AF65-F5344CB8AC3E}">
        <p14:creationId xmlns:p14="http://schemas.microsoft.com/office/powerpoint/2010/main" val="2383825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6" r:id="rId12"/>
    <p:sldLayoutId id="2147483708" r:id="rId13"/>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76B33-6306-7840-BD98-2C8991D49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0E94B57-90DE-D14B-AF38-76C4DB818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84F7AF3-C0F4-BA48-9968-389B2BEB1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A784E-FB1D-8848-9658-18C338C11CD2}" type="datetimeFigureOut">
              <a:rPr lang="en-US" smtClean="0"/>
              <a:t>2/22/2021</a:t>
            </a:fld>
            <a:endParaRPr lang="en-US"/>
          </a:p>
        </p:txBody>
      </p:sp>
      <p:sp>
        <p:nvSpPr>
          <p:cNvPr id="5" name="Footer Placeholder 4">
            <a:extLst>
              <a:ext uri="{FF2B5EF4-FFF2-40B4-BE49-F238E27FC236}">
                <a16:creationId xmlns:a16="http://schemas.microsoft.com/office/drawing/2014/main" id="{7F2FA161-4967-6941-A41F-DC50A75A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A981D8-5409-BA46-B95F-71717C48F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2B25D-501D-054B-935A-165C9535D9DD}" type="slidenum">
              <a:rPr lang="en-US" smtClean="0"/>
              <a:t>‹#›</a:t>
            </a:fld>
            <a:endParaRPr lang="en-US"/>
          </a:p>
        </p:txBody>
      </p:sp>
    </p:spTree>
    <p:extLst>
      <p:ext uri="{BB962C8B-B14F-4D97-AF65-F5344CB8AC3E}">
        <p14:creationId xmlns:p14="http://schemas.microsoft.com/office/powerpoint/2010/main" val="35172382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F1BF03-9DE2-9F4B-9AD9-582062772069}"/>
              </a:ext>
            </a:extLst>
          </p:cNvPr>
          <p:cNvSpPr txBox="1"/>
          <p:nvPr userDrawn="1"/>
        </p:nvSpPr>
        <p:spPr>
          <a:xfrm>
            <a:off x="392951" y="1298640"/>
            <a:ext cx="6356456" cy="769441"/>
          </a:xfrm>
          <a:prstGeom prst="rect">
            <a:avLst/>
          </a:prstGeom>
          <a:noFill/>
        </p:spPr>
        <p:txBody>
          <a:bodyPr wrap="square" rtlCol="0" anchor="t">
            <a:spAutoFit/>
          </a:bodyPr>
          <a:lstStyle/>
          <a:p>
            <a:r>
              <a:rPr lang="en-US" sz="4400" b="1" spc="-150" dirty="0" err="1">
                <a:solidFill>
                  <a:srgbClr val="2E2D62"/>
                </a:solidFill>
                <a:latin typeface="Arial" panose="020B0604020202020204" pitchFamily="34" charset="0"/>
                <a:cs typeface="Arial" panose="020B0604020202020204" pitchFamily="34" charset="0"/>
              </a:rPr>
              <a:t>Colours</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899456C-1FA8-BC4E-A5D7-465A11C92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8" y="412405"/>
            <a:ext cx="2081789" cy="527091"/>
          </a:xfrm>
          <a:prstGeom prst="rect">
            <a:avLst/>
          </a:prstGeom>
        </p:spPr>
      </p:pic>
      <p:sp>
        <p:nvSpPr>
          <p:cNvPr id="12" name="Rectangle 11">
            <a:extLst>
              <a:ext uri="{FF2B5EF4-FFF2-40B4-BE49-F238E27FC236}">
                <a16:creationId xmlns:a16="http://schemas.microsoft.com/office/drawing/2014/main" id="{AE3AE1B6-4CAC-C14E-8091-C44A66348EB8}"/>
              </a:ext>
            </a:extLst>
          </p:cNvPr>
          <p:cNvSpPr/>
          <p:nvPr userDrawn="1"/>
        </p:nvSpPr>
        <p:spPr>
          <a:xfrm>
            <a:off x="515937" y="2336179"/>
            <a:ext cx="2081790" cy="1845528"/>
          </a:xfrm>
          <a:prstGeom prst="rect">
            <a:avLst/>
          </a:prstGeom>
          <a:solidFill>
            <a:srgbClr val="2E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28C26-11C2-0E4B-8571-A630A998A574}"/>
              </a:ext>
            </a:extLst>
          </p:cNvPr>
          <p:cNvSpPr/>
          <p:nvPr userDrawn="1"/>
        </p:nvSpPr>
        <p:spPr>
          <a:xfrm>
            <a:off x="2782423" y="2336179"/>
            <a:ext cx="2081790" cy="1845528"/>
          </a:xfrm>
          <a:prstGeom prst="rect">
            <a:avLst/>
          </a:prstGeom>
          <a:solidFill>
            <a:srgbClr val="FBB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53A01D-8384-7C44-A2A0-B7A9E325C302}"/>
              </a:ext>
            </a:extLst>
          </p:cNvPr>
          <p:cNvSpPr/>
          <p:nvPr userDrawn="1"/>
        </p:nvSpPr>
        <p:spPr>
          <a:xfrm>
            <a:off x="5048908" y="2336179"/>
            <a:ext cx="2081790" cy="1845528"/>
          </a:xfrm>
          <a:prstGeom prst="rect">
            <a:avLst/>
          </a:prstGeom>
          <a:solidFill>
            <a:srgbClr val="F0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4152F0-F6A2-634D-B0B5-1F35FF95F364}"/>
              </a:ext>
            </a:extLst>
          </p:cNvPr>
          <p:cNvSpPr/>
          <p:nvPr userDrawn="1"/>
        </p:nvSpPr>
        <p:spPr>
          <a:xfrm>
            <a:off x="7315393" y="2336179"/>
            <a:ext cx="2081790" cy="1845528"/>
          </a:xfrm>
          <a:prstGeom prst="rect">
            <a:avLst/>
          </a:prstGeom>
          <a:solidFill>
            <a:srgbClr val="923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CC39-6DAC-0644-80E0-A170DE9B5981}"/>
              </a:ext>
            </a:extLst>
          </p:cNvPr>
          <p:cNvSpPr/>
          <p:nvPr userDrawn="1"/>
        </p:nvSpPr>
        <p:spPr>
          <a:xfrm>
            <a:off x="9581879" y="2336179"/>
            <a:ext cx="2081790" cy="1845528"/>
          </a:xfrm>
          <a:prstGeom prst="rect">
            <a:avLst/>
          </a:pr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897B5AD-070E-8E4F-AEFF-39DE6A4FCCFF}"/>
              </a:ext>
            </a:extLst>
          </p:cNvPr>
          <p:cNvSpPr txBox="1"/>
          <p:nvPr userDrawn="1"/>
        </p:nvSpPr>
        <p:spPr>
          <a:xfrm>
            <a:off x="449031" y="4343400"/>
            <a:ext cx="1221059" cy="369332"/>
          </a:xfrm>
          <a:prstGeom prst="rect">
            <a:avLst/>
          </a:prstGeom>
          <a:noFill/>
        </p:spPr>
        <p:txBody>
          <a:bodyPr wrap="square" rtlCol="0">
            <a:spAutoFit/>
          </a:bodyPr>
          <a:lstStyle/>
          <a:p>
            <a:r>
              <a:rPr lang="en-US" dirty="0">
                <a:solidFill>
                  <a:srgbClr val="626262"/>
                </a:solidFill>
              </a:rPr>
              <a:t>#2E2D62</a:t>
            </a:r>
          </a:p>
        </p:txBody>
      </p:sp>
      <p:sp>
        <p:nvSpPr>
          <p:cNvPr id="18" name="TextBox 17">
            <a:extLst>
              <a:ext uri="{FF2B5EF4-FFF2-40B4-BE49-F238E27FC236}">
                <a16:creationId xmlns:a16="http://schemas.microsoft.com/office/drawing/2014/main" id="{88FD4A03-A6B2-BF45-9439-B62E90EF458C}"/>
              </a:ext>
            </a:extLst>
          </p:cNvPr>
          <p:cNvSpPr txBox="1"/>
          <p:nvPr userDrawn="1"/>
        </p:nvSpPr>
        <p:spPr>
          <a:xfrm>
            <a:off x="2690426" y="4343400"/>
            <a:ext cx="1221059" cy="369332"/>
          </a:xfrm>
          <a:prstGeom prst="rect">
            <a:avLst/>
          </a:prstGeom>
          <a:noFill/>
        </p:spPr>
        <p:txBody>
          <a:bodyPr wrap="square" rtlCol="0">
            <a:spAutoFit/>
          </a:bodyPr>
          <a:lstStyle/>
          <a:p>
            <a:r>
              <a:rPr lang="en-US" dirty="0">
                <a:solidFill>
                  <a:srgbClr val="626262"/>
                </a:solidFill>
              </a:rPr>
              <a:t>#FBBB10</a:t>
            </a:r>
          </a:p>
        </p:txBody>
      </p:sp>
      <p:sp>
        <p:nvSpPr>
          <p:cNvPr id="19" name="TextBox 18">
            <a:extLst>
              <a:ext uri="{FF2B5EF4-FFF2-40B4-BE49-F238E27FC236}">
                <a16:creationId xmlns:a16="http://schemas.microsoft.com/office/drawing/2014/main" id="{DFDF1750-4589-584A-9B9E-FBB798EC7E32}"/>
              </a:ext>
            </a:extLst>
          </p:cNvPr>
          <p:cNvSpPr txBox="1"/>
          <p:nvPr userDrawn="1"/>
        </p:nvSpPr>
        <p:spPr>
          <a:xfrm>
            <a:off x="4976426" y="4343400"/>
            <a:ext cx="1221059" cy="369332"/>
          </a:xfrm>
          <a:prstGeom prst="rect">
            <a:avLst/>
          </a:prstGeom>
          <a:noFill/>
        </p:spPr>
        <p:txBody>
          <a:bodyPr wrap="square" rtlCol="0">
            <a:spAutoFit/>
          </a:bodyPr>
          <a:lstStyle/>
          <a:p>
            <a:r>
              <a:rPr lang="en-US" dirty="0">
                <a:solidFill>
                  <a:srgbClr val="626262"/>
                </a:solidFill>
              </a:rPr>
              <a:t>#F08900</a:t>
            </a:r>
          </a:p>
        </p:txBody>
      </p:sp>
      <p:sp>
        <p:nvSpPr>
          <p:cNvPr id="20" name="TextBox 19">
            <a:extLst>
              <a:ext uri="{FF2B5EF4-FFF2-40B4-BE49-F238E27FC236}">
                <a16:creationId xmlns:a16="http://schemas.microsoft.com/office/drawing/2014/main" id="{00F3A586-E5B1-0648-9E59-D00B8CBBD547}"/>
              </a:ext>
            </a:extLst>
          </p:cNvPr>
          <p:cNvSpPr txBox="1"/>
          <p:nvPr userDrawn="1"/>
        </p:nvSpPr>
        <p:spPr>
          <a:xfrm>
            <a:off x="7217821" y="4343400"/>
            <a:ext cx="1221059" cy="369332"/>
          </a:xfrm>
          <a:prstGeom prst="rect">
            <a:avLst/>
          </a:prstGeom>
          <a:noFill/>
        </p:spPr>
        <p:txBody>
          <a:bodyPr wrap="square" rtlCol="0">
            <a:spAutoFit/>
          </a:bodyPr>
          <a:lstStyle/>
          <a:p>
            <a:r>
              <a:rPr lang="en-US" dirty="0">
                <a:solidFill>
                  <a:srgbClr val="626262"/>
                </a:solidFill>
              </a:rPr>
              <a:t>#923D9D</a:t>
            </a:r>
          </a:p>
        </p:txBody>
      </p:sp>
      <p:sp>
        <p:nvSpPr>
          <p:cNvPr id="21" name="TextBox 20">
            <a:extLst>
              <a:ext uri="{FF2B5EF4-FFF2-40B4-BE49-F238E27FC236}">
                <a16:creationId xmlns:a16="http://schemas.microsoft.com/office/drawing/2014/main" id="{210A81F1-FD40-4E4F-A820-BE77387C7693}"/>
              </a:ext>
            </a:extLst>
          </p:cNvPr>
          <p:cNvSpPr txBox="1"/>
          <p:nvPr userDrawn="1"/>
        </p:nvSpPr>
        <p:spPr>
          <a:xfrm>
            <a:off x="9503821" y="4343400"/>
            <a:ext cx="1221059" cy="369332"/>
          </a:xfrm>
          <a:prstGeom prst="rect">
            <a:avLst/>
          </a:prstGeom>
          <a:noFill/>
        </p:spPr>
        <p:txBody>
          <a:bodyPr wrap="square" rtlCol="0">
            <a:spAutoFit/>
          </a:bodyPr>
          <a:lstStyle/>
          <a:p>
            <a:r>
              <a:rPr lang="en-US" dirty="0">
                <a:solidFill>
                  <a:srgbClr val="626262"/>
                </a:solidFill>
              </a:rPr>
              <a:t>#626262</a:t>
            </a:r>
          </a:p>
        </p:txBody>
      </p:sp>
    </p:spTree>
    <p:extLst>
      <p:ext uri="{BB962C8B-B14F-4D97-AF65-F5344CB8AC3E}">
        <p14:creationId xmlns:p14="http://schemas.microsoft.com/office/powerpoint/2010/main" val="600680601"/>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DE048B-0E8D-AD4F-ABB1-070DF6F4B555}"/>
              </a:ext>
            </a:extLst>
          </p:cNvPr>
          <p:cNvPicPr>
            <a:picLocks noChangeAspect="1"/>
          </p:cNvPicPr>
          <p:nvPr/>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37D6266-C3CB-7041-9741-29E661FCB8FB}"/>
              </a:ext>
            </a:extLst>
          </p:cNvPr>
          <p:cNvSpPr txBox="1"/>
          <p:nvPr/>
        </p:nvSpPr>
        <p:spPr>
          <a:xfrm>
            <a:off x="151100" y="345182"/>
            <a:ext cx="6617570" cy="393954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Technical and </a:t>
            </a:r>
            <a:br>
              <a:rPr lang="en-US" sz="44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Data Management Plan*</a:t>
            </a:r>
          </a:p>
          <a:p>
            <a:endParaRPr lang="en-US" sz="4400" b="1" spc="-150" dirty="0">
              <a:solidFill>
                <a:srgbClr val="2E2D62"/>
              </a:solidFill>
              <a:latin typeface="Arial" panose="020B0604020202020204" pitchFamily="34" charset="0"/>
              <a:cs typeface="Arial" panose="020B0604020202020204" pitchFamily="34" charset="0"/>
            </a:endParaRPr>
          </a:p>
          <a:p>
            <a:r>
              <a:rPr lang="en-US" sz="3000" b="1" spc="-150" dirty="0">
                <a:solidFill>
                  <a:srgbClr val="2E2D62"/>
                </a:solidFill>
                <a:latin typeface="Arial" panose="020B0604020202020204" pitchFamily="34" charset="0"/>
                <a:cs typeface="Arial" panose="020B0604020202020204" pitchFamily="34" charset="0"/>
              </a:rPr>
              <a:t>*Data Management Plan on Je-S</a:t>
            </a:r>
          </a:p>
          <a:p>
            <a:endParaRPr lang="en-US" sz="4400" b="1" spc="-150" dirty="0">
              <a:solidFill>
                <a:srgbClr val="2E2D62"/>
              </a:solidFill>
              <a:latin typeface="Arial" panose="020B0604020202020204" pitchFamily="34" charset="0"/>
              <a:cs typeface="Arial" panose="020B0604020202020204" pitchFamily="34" charset="0"/>
            </a:endParaRPr>
          </a:p>
          <a:p>
            <a:endParaRPr lang="en-US" sz="4400" b="1" spc="-150" dirty="0">
              <a:solidFill>
                <a:srgbClr val="2E2D6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953B37-1F48-4D30-BF64-C31C8417AA63}"/>
              </a:ext>
            </a:extLst>
          </p:cNvPr>
          <p:cNvPicPr>
            <a:picLocks noChangeAspect="1"/>
          </p:cNvPicPr>
          <p:nvPr/>
        </p:nvPicPr>
        <p:blipFill>
          <a:blip r:embed="rId5"/>
          <a:stretch>
            <a:fillRect/>
          </a:stretch>
        </p:blipFill>
        <p:spPr>
          <a:xfrm>
            <a:off x="500807" y="5763619"/>
            <a:ext cx="4482673" cy="674989"/>
          </a:xfrm>
          <a:prstGeom prst="rect">
            <a:avLst/>
          </a:prstGeom>
        </p:spPr>
      </p:pic>
    </p:spTree>
    <p:extLst>
      <p:ext uri="{BB962C8B-B14F-4D97-AF65-F5344CB8AC3E}">
        <p14:creationId xmlns:p14="http://schemas.microsoft.com/office/powerpoint/2010/main" val="212619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D5F5E-6229-4971-AD3E-2CE50B5E0121}"/>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4</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3200" b="1" spc="-150" dirty="0">
                <a:solidFill>
                  <a:srgbClr val="2E2D62"/>
                </a:solidFill>
                <a:latin typeface="Arial" panose="020B0604020202020204" pitchFamily="34" charset="0"/>
                <a:cs typeface="Arial" panose="020B0604020202020204" pitchFamily="34" charset="0"/>
              </a:rPr>
              <a:t>Storage, Preservation, and Sustainability (continues)</a:t>
            </a:r>
            <a:endParaRPr lang="en-US" sz="2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37ED747-7ADD-4B26-A850-7EBBC5A62B2A}"/>
              </a:ext>
            </a:extLst>
          </p:cNvPr>
          <p:cNvSpPr/>
          <p:nvPr/>
        </p:nvSpPr>
        <p:spPr>
          <a:xfrm>
            <a:off x="1072515" y="1792237"/>
            <a:ext cx="10403205" cy="3645934"/>
          </a:xfrm>
          <a:prstGeom prst="rect">
            <a:avLst/>
          </a:prstGeom>
        </p:spPr>
        <p:txBody>
          <a:bodyPr wrap="square">
            <a:spAutoFit/>
          </a:bodyPr>
          <a:lstStyle/>
          <a:p>
            <a:r>
              <a:rPr lang="en-GB" sz="2400" b="1" dirty="0">
                <a:solidFill>
                  <a:srgbClr val="626262"/>
                </a:solidFill>
              </a:rPr>
              <a:t>Section 4.c</a:t>
            </a:r>
            <a:r>
              <a:rPr lang="en-GB" sz="2400" dirty="0">
                <a:solidFill>
                  <a:srgbClr val="626262"/>
                </a:solidFill>
              </a:rPr>
              <a:t>: </a:t>
            </a:r>
            <a:r>
              <a:rPr lang="en-GB" sz="2300" dirty="0">
                <a:solidFill>
                  <a:srgbClr val="626262"/>
                </a:solidFill>
              </a:rPr>
              <a:t>Ensuring Continued Access and Use of Your Digital Outputs (Sustainability*)</a:t>
            </a:r>
          </a:p>
          <a:p>
            <a:r>
              <a:rPr lang="en-GB" i="1" dirty="0">
                <a:solidFill>
                  <a:srgbClr val="626262"/>
                </a:solidFill>
              </a:rPr>
              <a:t>*By sustainability we mean: the plans for ensuring that a digital output remains publicly accessible and usable</a:t>
            </a:r>
          </a:p>
          <a:p>
            <a:endParaRPr lang="en-GB" sz="2000" i="1" dirty="0">
              <a:solidFill>
                <a:srgbClr val="626262"/>
              </a:solidFill>
            </a:endParaRPr>
          </a:p>
          <a:p>
            <a:pPr marL="342900" indent="-342900">
              <a:lnSpc>
                <a:spcPct val="150000"/>
              </a:lnSpc>
              <a:buFont typeface="Arial" panose="020B0604020202020204" pitchFamily="34" charset="0"/>
              <a:buChar char="•"/>
            </a:pPr>
            <a:r>
              <a:rPr lang="en-GB" sz="2200" dirty="0">
                <a:solidFill>
                  <a:srgbClr val="626262"/>
                </a:solidFill>
              </a:rPr>
              <a:t>Provide information about plans for ensuring that outputs remain sustainable in the sense of accessible and usable beyond the period of funding.</a:t>
            </a:r>
          </a:p>
          <a:p>
            <a:pPr marL="342900" indent="-342900">
              <a:lnSpc>
                <a:spcPct val="150000"/>
              </a:lnSpc>
              <a:buFont typeface="Arial" panose="020B0604020202020204" pitchFamily="34" charset="0"/>
              <a:buChar char="•"/>
            </a:pPr>
            <a:r>
              <a:rPr lang="en-GB" sz="2200" dirty="0">
                <a:solidFill>
                  <a:srgbClr val="626262"/>
                </a:solidFill>
              </a:rPr>
              <a:t>Will the data be open or will you charge for it? Justify if charging to access the data.</a:t>
            </a:r>
          </a:p>
        </p:txBody>
      </p:sp>
      <p:pic>
        <p:nvPicPr>
          <p:cNvPr id="4" name="Picture 3">
            <a:extLst>
              <a:ext uri="{FF2B5EF4-FFF2-40B4-BE49-F238E27FC236}">
                <a16:creationId xmlns:a16="http://schemas.microsoft.com/office/drawing/2014/main" id="{534DEF72-7108-40D0-B4E7-909277793297}"/>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417310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77626-2E56-4FA4-B151-F72294ACA793}"/>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5</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3200" b="1" spc="-150" dirty="0">
                <a:solidFill>
                  <a:srgbClr val="2E2D62"/>
                </a:solidFill>
                <a:latin typeface="Arial" panose="020B0604020202020204" pitchFamily="34" charset="0"/>
                <a:cs typeface="Arial" panose="020B0604020202020204" pitchFamily="34" charset="0"/>
              </a:rPr>
              <a:t>Ethical and Legal considerations </a:t>
            </a:r>
            <a:endParaRPr lang="en-US" sz="2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2774B88-54EB-4C49-9D6B-B404F8C1EAF6}"/>
              </a:ext>
            </a:extLst>
          </p:cNvPr>
          <p:cNvSpPr/>
          <p:nvPr/>
        </p:nvSpPr>
        <p:spPr>
          <a:xfrm>
            <a:off x="845820" y="2026340"/>
            <a:ext cx="10527029" cy="3076548"/>
          </a:xfrm>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solidFill>
                  <a:srgbClr val="626262"/>
                </a:solidFill>
              </a:rPr>
              <a:t>Consider any legal and ethical considerations of collecting the data (e.g. selection bias in crowdsourcing).</a:t>
            </a:r>
          </a:p>
          <a:p>
            <a:pPr marL="342900" indent="-342900">
              <a:lnSpc>
                <a:spcPct val="150000"/>
              </a:lnSpc>
              <a:buFont typeface="Arial" panose="020B0604020202020204" pitchFamily="34" charset="0"/>
              <a:buChar char="•"/>
            </a:pPr>
            <a:r>
              <a:rPr lang="en-GB" sz="2200" dirty="0">
                <a:solidFill>
                  <a:srgbClr val="626262"/>
                </a:solidFill>
              </a:rPr>
              <a:t>Discuss legal and ethical considerations around releasing and storing the data – e.g.  anonymity of any participants, following promises made to participants.</a:t>
            </a:r>
          </a:p>
          <a:p>
            <a:pPr marL="342900" indent="-342900">
              <a:lnSpc>
                <a:spcPct val="150000"/>
              </a:lnSpc>
              <a:buFont typeface="Arial" panose="020B0604020202020204" pitchFamily="34" charset="0"/>
              <a:buChar char="•"/>
            </a:pPr>
            <a:r>
              <a:rPr lang="en-GB" sz="2200" dirty="0">
                <a:solidFill>
                  <a:srgbClr val="626262"/>
                </a:solidFill>
              </a:rPr>
              <a:t>Consider the overall impact of IP, copyright and other rights (e.g. indigenous rights) during the period in which the digital output will be publicly accessible.</a:t>
            </a:r>
          </a:p>
        </p:txBody>
      </p:sp>
      <p:pic>
        <p:nvPicPr>
          <p:cNvPr id="4" name="Picture 3">
            <a:extLst>
              <a:ext uri="{FF2B5EF4-FFF2-40B4-BE49-F238E27FC236}">
                <a16:creationId xmlns:a16="http://schemas.microsoft.com/office/drawing/2014/main" id="{02186358-2441-44B5-AF69-7A0338E01F73}"/>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194186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7A9BB-0ECF-4999-A5EB-B8B56A88D03B}"/>
              </a:ext>
            </a:extLst>
          </p:cNvPr>
          <p:cNvSpPr txBox="1"/>
          <p:nvPr/>
        </p:nvSpPr>
        <p:spPr>
          <a:xfrm>
            <a:off x="337567" y="294066"/>
            <a:ext cx="11570654" cy="3354765"/>
          </a:xfrm>
          <a:prstGeom prst="rect">
            <a:avLst/>
          </a:prstGeom>
          <a:noFill/>
        </p:spPr>
        <p:txBody>
          <a:bodyPr wrap="square" rtlCol="0" anchor="t">
            <a:spAutoFit/>
          </a:bodyPr>
          <a:lstStyle/>
          <a:p>
            <a:r>
              <a:rPr lang="en-GB" sz="4400" b="1" spc="-150" dirty="0">
                <a:solidFill>
                  <a:srgbClr val="FF9D1B"/>
                </a:solidFill>
                <a:latin typeface="Arial" panose="020B0604020202020204" pitchFamily="34" charset="0"/>
                <a:cs typeface="Arial" panose="020B0604020202020204" pitchFamily="34" charset="0"/>
              </a:rPr>
              <a:t>Sections 6-8:</a:t>
            </a:r>
          </a:p>
          <a:p>
            <a:endParaRPr lang="en-GB" sz="4200" b="1" spc="-150" dirty="0">
              <a:solidFill>
                <a:srgbClr val="F08900"/>
              </a:solidFill>
              <a:latin typeface="Arial" panose="020B0604020202020204" pitchFamily="34" charset="0"/>
              <a:cs typeface="Arial" panose="020B0604020202020204" pitchFamily="34" charset="0"/>
            </a:endParaRPr>
          </a:p>
          <a:p>
            <a:endParaRPr lang="en-GB" sz="4200" b="1" spc="-150" dirty="0">
              <a:solidFill>
                <a:srgbClr val="F08900"/>
              </a:solidFill>
              <a:latin typeface="Arial" panose="020B0604020202020204" pitchFamily="34" charset="0"/>
              <a:cs typeface="Arial" panose="020B0604020202020204" pitchFamily="34" charset="0"/>
            </a:endParaRPr>
          </a:p>
          <a:p>
            <a:br>
              <a:rPr lang="en-GB" sz="4200" b="1" spc="-150" dirty="0">
                <a:solidFill>
                  <a:srgbClr val="FF9D1B"/>
                </a:solidFill>
                <a:latin typeface="Arial" panose="020B0604020202020204" pitchFamily="34" charset="0"/>
                <a:cs typeface="Arial" panose="020B0604020202020204" pitchFamily="34" charset="0"/>
              </a:rPr>
            </a:br>
            <a:r>
              <a:rPr lang="en-GB" sz="4200" b="1" spc="-150" dirty="0">
                <a:solidFill>
                  <a:srgbClr val="FF9D1B"/>
                </a:solidFill>
                <a:latin typeface="Arial" panose="020B0604020202020204" pitchFamily="34" charset="0"/>
                <a:cs typeface="Arial" panose="020B0604020202020204" pitchFamily="34" charset="0"/>
              </a:rPr>
              <a:t>To be addressed only if relevant to your project!</a:t>
            </a:r>
          </a:p>
        </p:txBody>
      </p:sp>
      <p:pic>
        <p:nvPicPr>
          <p:cNvPr id="3" name="Picture 2">
            <a:extLst>
              <a:ext uri="{FF2B5EF4-FFF2-40B4-BE49-F238E27FC236}">
                <a16:creationId xmlns:a16="http://schemas.microsoft.com/office/drawing/2014/main" id="{120FA0F1-9F53-43C7-9377-4D877828DE19}"/>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322415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21B9D-F12E-4CB5-80BB-3FCA63BA5263}"/>
              </a:ext>
            </a:extLst>
          </p:cNvPr>
          <p:cNvSpPr txBox="1"/>
          <p:nvPr/>
        </p:nvSpPr>
        <p:spPr>
          <a:xfrm>
            <a:off x="337567" y="294066"/>
            <a:ext cx="11570654" cy="1631216"/>
          </a:xfrm>
          <a:prstGeom prst="rect">
            <a:avLst/>
          </a:prstGeom>
          <a:noFill/>
        </p:spPr>
        <p:txBody>
          <a:bodyPr wrap="square" rtlCol="0" anchor="t">
            <a:spAutoFit/>
          </a:bodyPr>
          <a:lstStyle/>
          <a:p>
            <a:r>
              <a:rPr lang="en-GB" sz="4400" b="1" spc="-150" dirty="0">
                <a:solidFill>
                  <a:srgbClr val="FF9D1B"/>
                </a:solidFill>
                <a:latin typeface="Arial" panose="020B0604020202020204" pitchFamily="34" charset="0"/>
                <a:cs typeface="Arial" panose="020B0604020202020204" pitchFamily="34" charset="0"/>
              </a:rPr>
              <a:t>Section 6</a:t>
            </a:r>
            <a:r>
              <a:rPr lang="en-GB" sz="3200" b="1" spc="-150" dirty="0">
                <a:solidFill>
                  <a:srgbClr val="FF9D1B"/>
                </a:solidFill>
                <a:latin typeface="Arial" panose="020B0604020202020204" pitchFamily="34" charset="0"/>
                <a:cs typeface="Arial" panose="020B0604020202020204" pitchFamily="34" charset="0"/>
              </a:rPr>
              <a:t>: </a:t>
            </a:r>
            <a:r>
              <a:rPr lang="en-GB" sz="3600" b="1" spc="-150" dirty="0">
                <a:solidFill>
                  <a:srgbClr val="FF9D1B"/>
                </a:solidFill>
                <a:latin typeface="Arial" panose="020B0604020202020204" pitchFamily="34" charset="0"/>
                <a:cs typeface="Arial" panose="020B0604020202020204" pitchFamily="34" charset="0"/>
              </a:rPr>
              <a:t>Use of Artificial Intelligence </a:t>
            </a:r>
            <a:br>
              <a:rPr lang="en-GB" sz="3200" b="1" spc="-150" dirty="0">
                <a:solidFill>
                  <a:srgbClr val="FF9D1B"/>
                </a:solidFill>
                <a:latin typeface="Arial" panose="020B0604020202020204" pitchFamily="34" charset="0"/>
                <a:cs typeface="Arial" panose="020B0604020202020204" pitchFamily="34" charset="0"/>
              </a:rPr>
            </a:br>
            <a:r>
              <a:rPr lang="en-GB" sz="2800" b="1" spc="-150" dirty="0">
                <a:solidFill>
                  <a:srgbClr val="FF9D1B"/>
                </a:solidFill>
                <a:latin typeface="Arial" panose="020B0604020202020204" pitchFamily="34" charset="0"/>
                <a:cs typeface="Arial" panose="020B0604020202020204" pitchFamily="34" charset="0"/>
              </a:rPr>
              <a:t>(including Machine Learning, Data Science, Computer Vision, Natural Language Processing etc.)</a:t>
            </a:r>
            <a:endParaRPr lang="en-US" sz="2800" b="1" spc="-150" dirty="0">
              <a:solidFill>
                <a:srgbClr val="FF9D1B"/>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17F920C-5191-4A9B-93E6-6BC255CC4071}"/>
              </a:ext>
            </a:extLst>
          </p:cNvPr>
          <p:cNvSpPr/>
          <p:nvPr/>
        </p:nvSpPr>
        <p:spPr>
          <a:xfrm>
            <a:off x="1474470" y="2183398"/>
            <a:ext cx="9841230" cy="2938048"/>
          </a:xfrm>
          <a:prstGeom prst="rect">
            <a:avLst/>
          </a:prstGeom>
        </p:spPr>
        <p:txBody>
          <a:bodyPr wrap="square">
            <a:spAutoFit/>
          </a:bodyPr>
          <a:lstStyle/>
          <a:p>
            <a:r>
              <a:rPr lang="en-GB" sz="2400" b="1" dirty="0">
                <a:solidFill>
                  <a:schemeClr val="bg2">
                    <a:lumMod val="50000"/>
                  </a:schemeClr>
                </a:solidFill>
              </a:rPr>
              <a:t>Section 6.a</a:t>
            </a:r>
            <a:r>
              <a:rPr lang="en-GB" sz="2400" dirty="0">
                <a:solidFill>
                  <a:schemeClr val="bg2">
                    <a:lumMod val="50000"/>
                  </a:schemeClr>
                </a:solidFill>
              </a:rPr>
              <a:t>: How and when AI is applied</a:t>
            </a:r>
          </a:p>
          <a:p>
            <a:pPr marL="342900" indent="-342900">
              <a:lnSpc>
                <a:spcPct val="150000"/>
              </a:lnSpc>
              <a:buFont typeface="Arial" panose="020B0604020202020204" pitchFamily="34" charset="0"/>
              <a:buChar char="•"/>
            </a:pPr>
            <a:r>
              <a:rPr lang="en-GB" sz="2200" dirty="0">
                <a:solidFill>
                  <a:schemeClr val="bg2">
                    <a:lumMod val="50000"/>
                  </a:schemeClr>
                </a:solidFill>
              </a:rPr>
              <a:t>Explain which AI techniques will be used, and at which part of the process.</a:t>
            </a:r>
          </a:p>
          <a:p>
            <a:pPr marL="342900" indent="-342900">
              <a:lnSpc>
                <a:spcPct val="150000"/>
              </a:lnSpc>
              <a:buFont typeface="Arial" panose="020B0604020202020204" pitchFamily="34" charset="0"/>
              <a:buChar char="•"/>
            </a:pPr>
            <a:r>
              <a:rPr lang="en-GB" sz="2200" dirty="0">
                <a:solidFill>
                  <a:schemeClr val="bg2">
                    <a:lumMod val="50000"/>
                  </a:schemeClr>
                </a:solidFill>
              </a:rPr>
              <a:t>Outline the degree of technical novelty in these (e.g. whether you are planning to use existing or to develop novel architectures; whether you plan to use pre-trained models, or fine-tune existing models, or train new models from scratch).</a:t>
            </a:r>
          </a:p>
        </p:txBody>
      </p:sp>
      <p:pic>
        <p:nvPicPr>
          <p:cNvPr id="4" name="Picture 3">
            <a:extLst>
              <a:ext uri="{FF2B5EF4-FFF2-40B4-BE49-F238E27FC236}">
                <a16:creationId xmlns:a16="http://schemas.microsoft.com/office/drawing/2014/main" id="{7F93D199-6A66-487A-852C-3C8073018A18}"/>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198864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21B9D-F12E-4CB5-80BB-3FCA63BA5263}"/>
              </a:ext>
            </a:extLst>
          </p:cNvPr>
          <p:cNvSpPr txBox="1"/>
          <p:nvPr/>
        </p:nvSpPr>
        <p:spPr>
          <a:xfrm>
            <a:off x="337567" y="294066"/>
            <a:ext cx="11570654" cy="1631216"/>
          </a:xfrm>
          <a:prstGeom prst="rect">
            <a:avLst/>
          </a:prstGeom>
          <a:noFill/>
        </p:spPr>
        <p:txBody>
          <a:bodyPr wrap="square" rtlCol="0" anchor="t">
            <a:spAutoFit/>
          </a:bodyPr>
          <a:lstStyle/>
          <a:p>
            <a:r>
              <a:rPr lang="en-GB" sz="4400" b="1" spc="-150" dirty="0">
                <a:solidFill>
                  <a:srgbClr val="FF9D1B"/>
                </a:solidFill>
                <a:latin typeface="Arial" panose="020B0604020202020204" pitchFamily="34" charset="0"/>
                <a:cs typeface="Arial" panose="020B0604020202020204" pitchFamily="34" charset="0"/>
              </a:rPr>
              <a:t>Section 6</a:t>
            </a:r>
            <a:r>
              <a:rPr lang="en-GB" sz="3200" b="1" spc="-150" dirty="0">
                <a:solidFill>
                  <a:srgbClr val="FF9D1B"/>
                </a:solidFill>
                <a:latin typeface="Arial" panose="020B0604020202020204" pitchFamily="34" charset="0"/>
                <a:cs typeface="Arial" panose="020B0604020202020204" pitchFamily="34" charset="0"/>
              </a:rPr>
              <a:t>: </a:t>
            </a:r>
            <a:r>
              <a:rPr lang="en-GB" sz="3600" b="1" spc="-150" dirty="0">
                <a:solidFill>
                  <a:srgbClr val="FF9D1B"/>
                </a:solidFill>
                <a:latin typeface="Arial" panose="020B0604020202020204" pitchFamily="34" charset="0"/>
                <a:cs typeface="Arial" panose="020B0604020202020204" pitchFamily="34" charset="0"/>
              </a:rPr>
              <a:t>Use of Artificial Intelligence </a:t>
            </a:r>
            <a:br>
              <a:rPr lang="en-GB" sz="3200" b="1" spc="-150" dirty="0">
                <a:solidFill>
                  <a:srgbClr val="FF9D1B"/>
                </a:solidFill>
                <a:latin typeface="Arial" panose="020B0604020202020204" pitchFamily="34" charset="0"/>
                <a:cs typeface="Arial" panose="020B0604020202020204" pitchFamily="34" charset="0"/>
              </a:rPr>
            </a:br>
            <a:r>
              <a:rPr lang="en-GB" sz="2800" b="1" spc="-150" dirty="0">
                <a:solidFill>
                  <a:srgbClr val="FF9D1B"/>
                </a:solidFill>
                <a:latin typeface="Arial" panose="020B0604020202020204" pitchFamily="34" charset="0"/>
                <a:cs typeface="Arial" panose="020B0604020202020204" pitchFamily="34" charset="0"/>
              </a:rPr>
              <a:t>(including Machine Learning, Data Science, Computer Vision, Natural Language Processing etc.)</a:t>
            </a:r>
            <a:endParaRPr lang="en-US" sz="2800" b="1" spc="-150" dirty="0">
              <a:solidFill>
                <a:srgbClr val="FF9D1B"/>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17F920C-5191-4A9B-93E6-6BC255CC4071}"/>
              </a:ext>
            </a:extLst>
          </p:cNvPr>
          <p:cNvSpPr/>
          <p:nvPr/>
        </p:nvSpPr>
        <p:spPr>
          <a:xfrm>
            <a:off x="1474470" y="2449575"/>
            <a:ext cx="9464040" cy="1753109"/>
          </a:xfrm>
          <a:prstGeom prst="rect">
            <a:avLst/>
          </a:prstGeom>
        </p:spPr>
        <p:txBody>
          <a:bodyPr wrap="square">
            <a:spAutoFit/>
          </a:bodyPr>
          <a:lstStyle/>
          <a:p>
            <a:r>
              <a:rPr lang="en-GB" sz="2400" b="1" dirty="0">
                <a:solidFill>
                  <a:schemeClr val="bg2">
                    <a:lumMod val="50000"/>
                  </a:schemeClr>
                </a:solidFill>
              </a:rPr>
              <a:t>Section 6.b: </a:t>
            </a:r>
            <a:r>
              <a:rPr lang="en-GB" sz="2400" dirty="0">
                <a:solidFill>
                  <a:schemeClr val="bg2">
                    <a:lumMod val="50000"/>
                  </a:schemeClr>
                </a:solidFill>
              </a:rPr>
              <a:t>Potential biases in the algorithms and training sets </a:t>
            </a:r>
          </a:p>
          <a:p>
            <a:endParaRPr lang="en-GB" sz="2200" dirty="0">
              <a:solidFill>
                <a:schemeClr val="bg2">
                  <a:lumMod val="50000"/>
                </a:schemeClr>
              </a:solidFill>
            </a:endParaRPr>
          </a:p>
          <a:p>
            <a:pPr marL="342900" indent="-342900">
              <a:lnSpc>
                <a:spcPct val="150000"/>
              </a:lnSpc>
              <a:buFont typeface="Arial" panose="020B0604020202020204" pitchFamily="34" charset="0"/>
              <a:buChar char="•"/>
            </a:pPr>
            <a:r>
              <a:rPr lang="en-GB" sz="2200" dirty="0">
                <a:solidFill>
                  <a:schemeClr val="bg2">
                    <a:lumMod val="50000"/>
                  </a:schemeClr>
                </a:solidFill>
              </a:rPr>
              <a:t>Outline how you plan to detect and address potential biases in any AI models used in the project. </a:t>
            </a:r>
          </a:p>
        </p:txBody>
      </p:sp>
      <p:pic>
        <p:nvPicPr>
          <p:cNvPr id="4" name="Picture 3">
            <a:extLst>
              <a:ext uri="{FF2B5EF4-FFF2-40B4-BE49-F238E27FC236}">
                <a16:creationId xmlns:a16="http://schemas.microsoft.com/office/drawing/2014/main" id="{A5F4DA1A-B456-4F08-8C9D-E20623F286A9}"/>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339972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6A410-3032-470A-90F8-042C44798B13}"/>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FF9D1B"/>
                </a:solidFill>
                <a:latin typeface="Arial" panose="020B0604020202020204" pitchFamily="34" charset="0"/>
                <a:cs typeface="Arial" panose="020B0604020202020204" pitchFamily="34" charset="0"/>
              </a:rPr>
              <a:t>Section 7:</a:t>
            </a:r>
            <a:r>
              <a:rPr lang="en-GB" sz="3200" b="1" spc="-150" dirty="0">
                <a:solidFill>
                  <a:srgbClr val="FF9D1B"/>
                </a:solidFill>
                <a:latin typeface="Arial" panose="020B0604020202020204" pitchFamily="34" charset="0"/>
                <a:cs typeface="Arial" panose="020B0604020202020204" pitchFamily="34" charset="0"/>
              </a:rPr>
              <a:t> </a:t>
            </a:r>
            <a:br>
              <a:rPr lang="en-GB" sz="3200" b="1" spc="-150" dirty="0">
                <a:solidFill>
                  <a:srgbClr val="FF9D1B"/>
                </a:solidFill>
                <a:latin typeface="Arial" panose="020B0604020202020204" pitchFamily="34" charset="0"/>
                <a:cs typeface="Arial" panose="020B0604020202020204" pitchFamily="34" charset="0"/>
              </a:rPr>
            </a:br>
            <a:r>
              <a:rPr lang="en-GB" sz="3200" b="1" spc="-150" dirty="0">
                <a:solidFill>
                  <a:srgbClr val="FF9D1B"/>
                </a:solidFill>
                <a:latin typeface="Arial" panose="020B0604020202020204" pitchFamily="34" charset="0"/>
                <a:cs typeface="Arial" panose="020B0604020202020204" pitchFamily="34" charset="0"/>
              </a:rPr>
              <a:t>Data Aggregation and Linked Data</a:t>
            </a:r>
            <a:endParaRPr lang="en-US" sz="2800" b="1" spc="-150" dirty="0">
              <a:solidFill>
                <a:srgbClr val="FF9D1B"/>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147A739-5A26-4DC3-B9B2-E9E54F1CE6C1}"/>
              </a:ext>
            </a:extLst>
          </p:cNvPr>
          <p:cNvSpPr/>
          <p:nvPr/>
        </p:nvSpPr>
        <p:spPr>
          <a:xfrm>
            <a:off x="1573754" y="2291626"/>
            <a:ext cx="8724676" cy="2060885"/>
          </a:xfrm>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solidFill>
                  <a:srgbClr val="626262"/>
                </a:solidFill>
              </a:rPr>
              <a:t>Define the standards adopted for the aggregation of the project’s data.</a:t>
            </a:r>
          </a:p>
          <a:p>
            <a:pPr marL="342900" indent="-342900">
              <a:lnSpc>
                <a:spcPct val="150000"/>
              </a:lnSpc>
              <a:buFont typeface="Arial" panose="020B0604020202020204" pitchFamily="34" charset="0"/>
              <a:buChar char="•"/>
            </a:pPr>
            <a:r>
              <a:rPr lang="en-GB" sz="2200" dirty="0">
                <a:solidFill>
                  <a:srgbClr val="626262"/>
                </a:solidFill>
              </a:rPr>
              <a:t>Outline how the project will balance preserving original complexity with standardising for interoperability.</a:t>
            </a:r>
          </a:p>
        </p:txBody>
      </p:sp>
      <p:pic>
        <p:nvPicPr>
          <p:cNvPr id="4" name="Picture 3">
            <a:extLst>
              <a:ext uri="{FF2B5EF4-FFF2-40B4-BE49-F238E27FC236}">
                <a16:creationId xmlns:a16="http://schemas.microsoft.com/office/drawing/2014/main" id="{411861F7-E37D-4036-9030-5638A8625DD5}"/>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134422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6A410-3032-470A-90F8-042C44798B13}"/>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FF9D1B"/>
                </a:solidFill>
                <a:latin typeface="Arial" panose="020B0604020202020204" pitchFamily="34" charset="0"/>
                <a:cs typeface="Arial" panose="020B0604020202020204" pitchFamily="34" charset="0"/>
              </a:rPr>
              <a:t>Section 8:</a:t>
            </a:r>
            <a:r>
              <a:rPr lang="en-GB" sz="3200" b="1" spc="-150" dirty="0">
                <a:solidFill>
                  <a:srgbClr val="FF9D1B"/>
                </a:solidFill>
                <a:latin typeface="Arial" panose="020B0604020202020204" pitchFamily="34" charset="0"/>
                <a:cs typeface="Arial" panose="020B0604020202020204" pitchFamily="34" charset="0"/>
              </a:rPr>
              <a:t> </a:t>
            </a:r>
            <a:br>
              <a:rPr lang="en-GB" sz="3200" b="1" spc="-150" dirty="0">
                <a:solidFill>
                  <a:srgbClr val="FF9D1B"/>
                </a:solidFill>
                <a:latin typeface="Arial" panose="020B0604020202020204" pitchFamily="34" charset="0"/>
                <a:cs typeface="Arial" panose="020B0604020202020204" pitchFamily="34" charset="0"/>
              </a:rPr>
            </a:br>
            <a:r>
              <a:rPr lang="en-GB" sz="3200" b="1" spc="-150" dirty="0">
                <a:solidFill>
                  <a:srgbClr val="FF9D1B"/>
                </a:solidFill>
                <a:latin typeface="Arial" panose="020B0604020202020204" pitchFamily="34" charset="0"/>
                <a:cs typeface="Arial" panose="020B0604020202020204" pitchFamily="34" charset="0"/>
              </a:rPr>
              <a:t>Crowdsourcing Technologies </a:t>
            </a:r>
            <a:endParaRPr lang="en-US" sz="2800" b="1" spc="-150" dirty="0">
              <a:solidFill>
                <a:srgbClr val="FF9D1B"/>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874C129-B65E-4E32-A60B-1E77EDC75502}"/>
              </a:ext>
            </a:extLst>
          </p:cNvPr>
          <p:cNvSpPr/>
          <p:nvPr/>
        </p:nvSpPr>
        <p:spPr>
          <a:xfrm>
            <a:off x="1520190" y="2398557"/>
            <a:ext cx="8103870" cy="2060885"/>
          </a:xfrm>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solidFill>
                  <a:srgbClr val="626262"/>
                </a:solidFill>
              </a:rPr>
              <a:t>Explain which crowdsourcing technologies will be used and at which part of the process.</a:t>
            </a:r>
          </a:p>
          <a:p>
            <a:pPr marL="342900" indent="-342900">
              <a:lnSpc>
                <a:spcPct val="150000"/>
              </a:lnSpc>
              <a:buFont typeface="Arial" panose="020B0604020202020204" pitchFamily="34" charset="0"/>
              <a:buChar char="•"/>
            </a:pPr>
            <a:r>
              <a:rPr lang="en-GB" sz="2200" dirty="0">
                <a:solidFill>
                  <a:srgbClr val="626262"/>
                </a:solidFill>
              </a:rPr>
              <a:t>Describe whether you are planning to use data standards for annotation (e.g. IIIF, W3C).</a:t>
            </a:r>
          </a:p>
        </p:txBody>
      </p:sp>
      <p:pic>
        <p:nvPicPr>
          <p:cNvPr id="5" name="Picture 4">
            <a:extLst>
              <a:ext uri="{FF2B5EF4-FFF2-40B4-BE49-F238E27FC236}">
                <a16:creationId xmlns:a16="http://schemas.microsoft.com/office/drawing/2014/main" id="{46EFB81B-CB7C-4E2E-BFA0-F698D3E408B6}"/>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285414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B0E2C-9968-A744-BB03-B22D105C90CF}"/>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B2E524F-6B0D-0B43-90FC-89092341D780}"/>
              </a:ext>
            </a:extLst>
          </p:cNvPr>
          <p:cNvPicPr>
            <a:picLocks noChangeAspect="1"/>
          </p:cNvPicPr>
          <p:nvPr/>
        </p:nvPicPr>
        <p:blipFill>
          <a:blip r:embed="rId4"/>
          <a:stretch>
            <a:fillRect/>
          </a:stretch>
        </p:blipFill>
        <p:spPr>
          <a:xfrm rot="10800000">
            <a:off x="2906075" y="-312234"/>
            <a:ext cx="12727259" cy="7159083"/>
          </a:xfrm>
          <a:prstGeom prst="rect">
            <a:avLst/>
          </a:prstGeom>
        </p:spPr>
      </p:pic>
      <p:pic>
        <p:nvPicPr>
          <p:cNvPr id="6" name="Picture 5">
            <a:extLst>
              <a:ext uri="{FF2B5EF4-FFF2-40B4-BE49-F238E27FC236}">
                <a16:creationId xmlns:a16="http://schemas.microsoft.com/office/drawing/2014/main" id="{1055C2BA-5EEB-BA44-A9A6-577383C8CABA}"/>
              </a:ext>
            </a:extLst>
          </p:cNvPr>
          <p:cNvPicPr>
            <a:picLocks noChangeAspect="1"/>
          </p:cNvPicPr>
          <p:nvPr/>
        </p:nvPicPr>
        <p:blipFill rotWithShape="1">
          <a:blip r:embed="rId5"/>
          <a:srcRect l="10455" t="37778" r="28636" b="37980"/>
          <a:stretch/>
        </p:blipFill>
        <p:spPr>
          <a:xfrm>
            <a:off x="1274618" y="2590800"/>
            <a:ext cx="7426037" cy="1662545"/>
          </a:xfrm>
          <a:prstGeom prst="rect">
            <a:avLst/>
          </a:prstGeom>
        </p:spPr>
      </p:pic>
      <p:pic>
        <p:nvPicPr>
          <p:cNvPr id="8" name="Picture 7">
            <a:extLst>
              <a:ext uri="{FF2B5EF4-FFF2-40B4-BE49-F238E27FC236}">
                <a16:creationId xmlns:a16="http://schemas.microsoft.com/office/drawing/2014/main" id="{FCD50285-4A1D-429F-A9F2-A82C65E669C7}"/>
              </a:ext>
            </a:extLst>
          </p:cNvPr>
          <p:cNvPicPr>
            <a:picLocks noChangeAspect="1"/>
          </p:cNvPicPr>
          <p:nvPr/>
        </p:nvPicPr>
        <p:blipFill>
          <a:blip r:embed="rId6"/>
          <a:stretch>
            <a:fillRect/>
          </a:stretch>
        </p:blipFill>
        <p:spPr>
          <a:xfrm>
            <a:off x="192197" y="282917"/>
            <a:ext cx="5028731" cy="757213"/>
          </a:xfrm>
          <a:prstGeom prst="rect">
            <a:avLst/>
          </a:prstGeom>
        </p:spPr>
      </p:pic>
    </p:spTree>
    <p:extLst>
      <p:ext uri="{BB962C8B-B14F-4D97-AF65-F5344CB8AC3E}">
        <p14:creationId xmlns:p14="http://schemas.microsoft.com/office/powerpoint/2010/main" val="1394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55E2D5-1DC1-0641-925E-B74A8F7EFC02}"/>
              </a:ext>
            </a:extLst>
          </p:cNvPr>
          <p:cNvSpPr/>
          <p:nvPr/>
        </p:nvSpPr>
        <p:spPr>
          <a:xfrm>
            <a:off x="973969" y="5904254"/>
            <a:ext cx="4306695"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Arts and Humanities Research Council</a:t>
            </a:r>
            <a:endParaRPr lang="en-GB" sz="1600" dirty="0">
              <a:solidFill>
                <a:srgbClr val="2E2D6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A93F1F-55CE-8C41-933D-BDAD86FDEF59}"/>
              </a:ext>
            </a:extLst>
          </p:cNvPr>
          <p:cNvPicPr>
            <a:picLocks noChangeAspect="1"/>
          </p:cNvPicPr>
          <p:nvPr/>
        </p:nvPicPr>
        <p:blipFill>
          <a:blip r:embed="rId3"/>
          <a:stretch>
            <a:fillRect/>
          </a:stretch>
        </p:blipFill>
        <p:spPr>
          <a:xfrm>
            <a:off x="515938" y="5868509"/>
            <a:ext cx="440215" cy="440215"/>
          </a:xfrm>
          <a:prstGeom prst="rect">
            <a:avLst/>
          </a:prstGeom>
        </p:spPr>
      </p:pic>
      <p:sp>
        <p:nvSpPr>
          <p:cNvPr id="14" name="Rectangle 13">
            <a:extLst>
              <a:ext uri="{FF2B5EF4-FFF2-40B4-BE49-F238E27FC236}">
                <a16:creationId xmlns:a16="http://schemas.microsoft.com/office/drawing/2014/main" id="{70C8BCE3-7BF5-244B-ABC5-1CC57CE8ADDB}"/>
              </a:ext>
            </a:extLst>
          </p:cNvPr>
          <p:cNvSpPr/>
          <p:nvPr/>
        </p:nvSpPr>
        <p:spPr>
          <a:xfrm>
            <a:off x="5631123" y="5904254"/>
            <a:ext cx="1633998" cy="369332"/>
          </a:xfrm>
          <a:prstGeom prst="rect">
            <a:avLst/>
          </a:prstGeom>
        </p:spPr>
        <p:txBody>
          <a:bodyPr wrap="square">
            <a:spAutoFit/>
          </a:bodyPr>
          <a:lstStyle/>
          <a:p>
            <a:r>
              <a:rPr lang="en-GB" sz="1600" dirty="0">
                <a:solidFill>
                  <a:srgbClr val="2E2D62"/>
                </a:solidFill>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AHRCpress</a:t>
            </a:r>
            <a:r>
              <a:rPr lang="en-GB" sz="1600" dirty="0">
                <a:latin typeface="Arial" panose="020B0604020202020204" pitchFamily="34" charset="0"/>
                <a:cs typeface="Arial" panose="020B0604020202020204" pitchFamily="34" charset="0"/>
              </a:rPr>
              <a:t> </a:t>
            </a:r>
            <a:endParaRPr lang="en-GB" sz="1600" dirty="0">
              <a:solidFill>
                <a:srgbClr val="2E2D62"/>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4"/>
          <a:stretch>
            <a:fillRect/>
          </a:stretch>
        </p:blipFill>
        <p:spPr>
          <a:xfrm>
            <a:off x="5173091" y="5868508"/>
            <a:ext cx="444002" cy="437275"/>
          </a:xfrm>
          <a:prstGeom prst="rect">
            <a:avLst/>
          </a:prstGeom>
        </p:spPr>
      </p:pic>
      <p:pic>
        <p:nvPicPr>
          <p:cNvPr id="12" name="Picture 11">
            <a:extLst>
              <a:ext uri="{FF2B5EF4-FFF2-40B4-BE49-F238E27FC236}">
                <a16:creationId xmlns:a16="http://schemas.microsoft.com/office/drawing/2014/main" id="{72A36769-23E3-6A4E-9EB5-5EDB1559F4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5779"/>
            <a:ext cx="3837214" cy="971550"/>
          </a:xfrm>
          <a:prstGeom prst="rect">
            <a:avLst/>
          </a:prstGeom>
        </p:spPr>
      </p:pic>
      <p:sp>
        <p:nvSpPr>
          <p:cNvPr id="7" name="Rectangle 6">
            <a:extLst>
              <a:ext uri="{FF2B5EF4-FFF2-40B4-BE49-F238E27FC236}">
                <a16:creationId xmlns:a16="http://schemas.microsoft.com/office/drawing/2014/main" id="{E124004B-DE70-A240-8435-83F4E9E4AAFF}"/>
              </a:ext>
            </a:extLst>
          </p:cNvPr>
          <p:cNvSpPr/>
          <p:nvPr/>
        </p:nvSpPr>
        <p:spPr>
          <a:xfrm>
            <a:off x="7939425" y="5904254"/>
            <a:ext cx="1633998" cy="369332"/>
          </a:xfrm>
          <a:prstGeom prst="rect">
            <a:avLst/>
          </a:prstGeom>
        </p:spPr>
        <p:txBody>
          <a:bodyPr wrap="square">
            <a:spAutoFit/>
          </a:bodyPr>
          <a:lstStyle/>
          <a:p>
            <a:r>
              <a:rPr lang="en-GB" dirty="0" err="1">
                <a:solidFill>
                  <a:srgbClr val="2E2D62"/>
                </a:solidFill>
                <a:latin typeface="Arial" panose="020B0604020202020204" pitchFamily="34" charset="0"/>
                <a:cs typeface="Arial" panose="020B0604020202020204" pitchFamily="34" charset="0"/>
              </a:rPr>
              <a:t>AHRCpress</a:t>
            </a:r>
            <a:endParaRPr lang="en-GB" sz="1600" dirty="0">
              <a:solidFill>
                <a:srgbClr val="2E2D6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F551A64-C358-424A-8B76-27D47F1FE130}"/>
              </a:ext>
            </a:extLst>
          </p:cNvPr>
          <p:cNvPicPr>
            <a:picLocks noChangeAspect="1"/>
          </p:cNvPicPr>
          <p:nvPr/>
        </p:nvPicPr>
        <p:blipFill>
          <a:blip r:embed="rId6"/>
          <a:stretch>
            <a:fillRect/>
          </a:stretch>
        </p:blipFill>
        <p:spPr>
          <a:xfrm>
            <a:off x="7483286" y="5865567"/>
            <a:ext cx="440215" cy="440215"/>
          </a:xfrm>
          <a:prstGeom prst="rect">
            <a:avLst/>
          </a:prstGeom>
        </p:spPr>
      </p:pic>
      <p:pic>
        <p:nvPicPr>
          <p:cNvPr id="3" name="Picture 2">
            <a:extLst>
              <a:ext uri="{FF2B5EF4-FFF2-40B4-BE49-F238E27FC236}">
                <a16:creationId xmlns:a16="http://schemas.microsoft.com/office/drawing/2014/main" id="{1E75C17B-FB40-FE43-996E-A04827C0E75B}"/>
              </a:ext>
            </a:extLst>
          </p:cNvPr>
          <p:cNvPicPr>
            <a:picLocks noChangeAspect="1"/>
          </p:cNvPicPr>
          <p:nvPr/>
        </p:nvPicPr>
        <p:blipFill>
          <a:blip r:embed="rId7"/>
          <a:stretch>
            <a:fillRect/>
          </a:stretch>
        </p:blipFill>
        <p:spPr>
          <a:xfrm>
            <a:off x="1379538" y="2813050"/>
            <a:ext cx="7442200" cy="1231900"/>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CF4055-20A8-EB41-B916-DCDE7CA2AB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2946" y="0"/>
            <a:ext cx="6059054" cy="6858000"/>
          </a:xfrm>
          <a:prstGeom prst="rect">
            <a:avLst/>
          </a:prstGeom>
        </p:spPr>
      </p:pic>
      <p:pic>
        <p:nvPicPr>
          <p:cNvPr id="3" name="Picture 2">
            <a:extLst>
              <a:ext uri="{FF2B5EF4-FFF2-40B4-BE49-F238E27FC236}">
                <a16:creationId xmlns:a16="http://schemas.microsoft.com/office/drawing/2014/main" id="{07E9F8DB-E330-EC41-9CB9-49C2DD901401}"/>
              </a:ext>
            </a:extLst>
          </p:cNvPr>
          <p:cNvPicPr>
            <a:picLocks noChangeAspect="1"/>
          </p:cNvPicPr>
          <p:nvPr/>
        </p:nvPicPr>
        <p:blipFill>
          <a:blip r:embed="rId4"/>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E67786B-8CF6-7140-A9BE-F2F0A0F1F7F0}"/>
              </a:ext>
            </a:extLst>
          </p:cNvPr>
          <p:cNvSpPr txBox="1"/>
          <p:nvPr/>
        </p:nvSpPr>
        <p:spPr>
          <a:xfrm>
            <a:off x="403341" y="345182"/>
            <a:ext cx="6356456" cy="2123658"/>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What is ‘data’ in the Technical and Data Management Plan?</a:t>
            </a:r>
          </a:p>
        </p:txBody>
      </p:sp>
      <p:pic>
        <p:nvPicPr>
          <p:cNvPr id="6" name="Picture 5">
            <a:extLst>
              <a:ext uri="{FF2B5EF4-FFF2-40B4-BE49-F238E27FC236}">
                <a16:creationId xmlns:a16="http://schemas.microsoft.com/office/drawing/2014/main" id="{4AE05CFE-9D12-4ED4-862D-7A2F945C30BD}"/>
              </a:ext>
            </a:extLst>
          </p:cNvPr>
          <p:cNvPicPr>
            <a:picLocks noChangeAspect="1"/>
          </p:cNvPicPr>
          <p:nvPr/>
        </p:nvPicPr>
        <p:blipFill>
          <a:blip r:embed="rId5"/>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409776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CF4055-20A8-EB41-B916-DCDE7CA2AB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2946" y="0"/>
            <a:ext cx="6059054" cy="6858000"/>
          </a:xfrm>
          <a:prstGeom prst="rect">
            <a:avLst/>
          </a:prstGeom>
        </p:spPr>
      </p:pic>
      <p:pic>
        <p:nvPicPr>
          <p:cNvPr id="3" name="Picture 2">
            <a:extLst>
              <a:ext uri="{FF2B5EF4-FFF2-40B4-BE49-F238E27FC236}">
                <a16:creationId xmlns:a16="http://schemas.microsoft.com/office/drawing/2014/main" id="{07E9F8DB-E330-EC41-9CB9-49C2DD901401}"/>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AE05CFE-9D12-4ED4-862D-7A2F945C30BD}"/>
              </a:ext>
            </a:extLst>
          </p:cNvPr>
          <p:cNvPicPr>
            <a:picLocks noChangeAspect="1"/>
          </p:cNvPicPr>
          <p:nvPr/>
        </p:nvPicPr>
        <p:blipFill>
          <a:blip r:embed="rId5"/>
          <a:stretch>
            <a:fillRect/>
          </a:stretch>
        </p:blipFill>
        <p:spPr>
          <a:xfrm>
            <a:off x="420797" y="5763619"/>
            <a:ext cx="4482673" cy="674989"/>
          </a:xfrm>
          <a:prstGeom prst="rect">
            <a:avLst/>
          </a:prstGeom>
        </p:spPr>
      </p:pic>
      <p:sp>
        <p:nvSpPr>
          <p:cNvPr id="7" name="TextBox 6">
            <a:extLst>
              <a:ext uri="{FF2B5EF4-FFF2-40B4-BE49-F238E27FC236}">
                <a16:creationId xmlns:a16="http://schemas.microsoft.com/office/drawing/2014/main" id="{C90EA4E2-2C02-41B3-B8B5-FDCC56CE8256}"/>
              </a:ext>
            </a:extLst>
          </p:cNvPr>
          <p:cNvSpPr txBox="1"/>
          <p:nvPr/>
        </p:nvSpPr>
        <p:spPr>
          <a:xfrm>
            <a:off x="323330" y="316522"/>
            <a:ext cx="7517649" cy="2800767"/>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Technical and Data Management Plan </a:t>
            </a:r>
            <a:br>
              <a:rPr lang="en-GB" sz="4400" b="1" spc="-150" dirty="0">
                <a:solidFill>
                  <a:srgbClr val="2E2D62"/>
                </a:solidFill>
                <a:latin typeface="Arial" panose="020B0604020202020204" pitchFamily="34" charset="0"/>
                <a:cs typeface="Arial" panose="020B0604020202020204" pitchFamily="34" charset="0"/>
              </a:rPr>
            </a:br>
            <a:r>
              <a:rPr lang="en-GB" sz="4400" b="1" spc="-150" dirty="0">
                <a:solidFill>
                  <a:srgbClr val="2E2D62"/>
                </a:solidFill>
                <a:latin typeface="Arial" panose="020B0604020202020204" pitchFamily="34" charset="0"/>
                <a:cs typeface="Arial" panose="020B0604020202020204" pitchFamily="34" charset="0"/>
              </a:rPr>
              <a:t>in four pages: </a:t>
            </a:r>
            <a:br>
              <a:rPr lang="en-GB" sz="44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How to structure it?</a:t>
            </a:r>
          </a:p>
        </p:txBody>
      </p:sp>
    </p:spTree>
    <p:extLst>
      <p:ext uri="{BB962C8B-B14F-4D97-AF65-F5344CB8AC3E}">
        <p14:creationId xmlns:p14="http://schemas.microsoft.com/office/powerpoint/2010/main" val="173798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Sections 1-8</a:t>
            </a:r>
          </a:p>
        </p:txBody>
      </p:sp>
      <p:sp>
        <p:nvSpPr>
          <p:cNvPr id="2" name="Rectangle 1">
            <a:extLst>
              <a:ext uri="{FF2B5EF4-FFF2-40B4-BE49-F238E27FC236}">
                <a16:creationId xmlns:a16="http://schemas.microsoft.com/office/drawing/2014/main" id="{C8BE3B96-CB74-4304-8A1D-780846EDC119}"/>
              </a:ext>
            </a:extLst>
          </p:cNvPr>
          <p:cNvSpPr/>
          <p:nvPr/>
        </p:nvSpPr>
        <p:spPr>
          <a:xfrm>
            <a:off x="533568" y="1308566"/>
            <a:ext cx="10691479" cy="400110"/>
          </a:xfrm>
          <a:prstGeom prst="rect">
            <a:avLst/>
          </a:prstGeom>
        </p:spPr>
        <p:txBody>
          <a:bodyPr wrap="square">
            <a:spAutoFit/>
          </a:bodyPr>
          <a:lstStyle/>
          <a:p>
            <a:r>
              <a:rPr lang="en-GB" sz="2000" b="1" dirty="0">
                <a:solidFill>
                  <a:srgbClr val="626262"/>
                </a:solidFill>
              </a:rPr>
              <a:t>Section 1</a:t>
            </a:r>
            <a:r>
              <a:rPr lang="en-GB" sz="2000" dirty="0">
                <a:solidFill>
                  <a:srgbClr val="626262"/>
                </a:solidFill>
              </a:rPr>
              <a:t>: Summary of Data Management, Digital Technologies, and Digital Outputs</a:t>
            </a:r>
          </a:p>
        </p:txBody>
      </p:sp>
      <p:sp>
        <p:nvSpPr>
          <p:cNvPr id="6" name="Rectangle 5">
            <a:extLst>
              <a:ext uri="{FF2B5EF4-FFF2-40B4-BE49-F238E27FC236}">
                <a16:creationId xmlns:a16="http://schemas.microsoft.com/office/drawing/2014/main" id="{928F275F-20CE-4060-82A6-537A725EFA48}"/>
              </a:ext>
            </a:extLst>
          </p:cNvPr>
          <p:cNvSpPr/>
          <p:nvPr/>
        </p:nvSpPr>
        <p:spPr>
          <a:xfrm>
            <a:off x="533234" y="1871841"/>
            <a:ext cx="6826421" cy="400110"/>
          </a:xfrm>
          <a:prstGeom prst="rect">
            <a:avLst/>
          </a:prstGeom>
        </p:spPr>
        <p:txBody>
          <a:bodyPr wrap="none">
            <a:spAutoFit/>
          </a:bodyPr>
          <a:lstStyle/>
          <a:p>
            <a:r>
              <a:rPr lang="en-GB" sz="2000" b="1" dirty="0">
                <a:solidFill>
                  <a:srgbClr val="626262"/>
                </a:solidFill>
              </a:rPr>
              <a:t>Section 2</a:t>
            </a:r>
            <a:r>
              <a:rPr lang="en-GB" sz="2000" dirty="0">
                <a:solidFill>
                  <a:srgbClr val="626262"/>
                </a:solidFill>
              </a:rPr>
              <a:t>: Data Acquisition, Processing, Analysis and Use</a:t>
            </a:r>
          </a:p>
        </p:txBody>
      </p:sp>
      <p:sp>
        <p:nvSpPr>
          <p:cNvPr id="8" name="Rectangle 7">
            <a:extLst>
              <a:ext uri="{FF2B5EF4-FFF2-40B4-BE49-F238E27FC236}">
                <a16:creationId xmlns:a16="http://schemas.microsoft.com/office/drawing/2014/main" id="{1614A780-5C74-49A5-BFD5-AF7F4A6570F9}"/>
              </a:ext>
            </a:extLst>
          </p:cNvPr>
          <p:cNvSpPr/>
          <p:nvPr/>
        </p:nvSpPr>
        <p:spPr>
          <a:xfrm>
            <a:off x="533569" y="2429889"/>
            <a:ext cx="9062376" cy="400110"/>
          </a:xfrm>
          <a:prstGeom prst="rect">
            <a:avLst/>
          </a:prstGeom>
        </p:spPr>
        <p:txBody>
          <a:bodyPr wrap="square">
            <a:spAutoFit/>
          </a:bodyPr>
          <a:lstStyle/>
          <a:p>
            <a:r>
              <a:rPr lang="en-GB" sz="2000" b="1" dirty="0">
                <a:solidFill>
                  <a:srgbClr val="626262"/>
                </a:solidFill>
              </a:rPr>
              <a:t>Section 3</a:t>
            </a:r>
            <a:r>
              <a:rPr lang="en-GB" sz="2000" dirty="0">
                <a:solidFill>
                  <a:srgbClr val="626262"/>
                </a:solidFill>
              </a:rPr>
              <a:t>: Technical Leadership and Support, and Relevant Experience</a:t>
            </a:r>
          </a:p>
        </p:txBody>
      </p:sp>
      <p:sp>
        <p:nvSpPr>
          <p:cNvPr id="9" name="Rectangle 8">
            <a:extLst>
              <a:ext uri="{FF2B5EF4-FFF2-40B4-BE49-F238E27FC236}">
                <a16:creationId xmlns:a16="http://schemas.microsoft.com/office/drawing/2014/main" id="{DE91A9F5-83E2-47D8-845E-EAC5AED24C60}"/>
              </a:ext>
            </a:extLst>
          </p:cNvPr>
          <p:cNvSpPr/>
          <p:nvPr/>
        </p:nvSpPr>
        <p:spPr>
          <a:xfrm>
            <a:off x="533569" y="2987937"/>
            <a:ext cx="6096541" cy="400110"/>
          </a:xfrm>
          <a:prstGeom prst="rect">
            <a:avLst/>
          </a:prstGeom>
        </p:spPr>
        <p:txBody>
          <a:bodyPr wrap="none">
            <a:spAutoFit/>
          </a:bodyPr>
          <a:lstStyle/>
          <a:p>
            <a:r>
              <a:rPr lang="en-GB" sz="2000" b="1" dirty="0">
                <a:solidFill>
                  <a:srgbClr val="626262"/>
                </a:solidFill>
              </a:rPr>
              <a:t>Section 4</a:t>
            </a:r>
            <a:r>
              <a:rPr lang="en-GB" sz="2000" dirty="0">
                <a:solidFill>
                  <a:srgbClr val="626262"/>
                </a:solidFill>
              </a:rPr>
              <a:t>: Storage, Preservation, and Sustainability</a:t>
            </a:r>
          </a:p>
        </p:txBody>
      </p:sp>
      <p:sp>
        <p:nvSpPr>
          <p:cNvPr id="11" name="Rectangle 10">
            <a:extLst>
              <a:ext uri="{FF2B5EF4-FFF2-40B4-BE49-F238E27FC236}">
                <a16:creationId xmlns:a16="http://schemas.microsoft.com/office/drawing/2014/main" id="{F778E584-8613-463F-B829-C48F91B1C118}"/>
              </a:ext>
            </a:extLst>
          </p:cNvPr>
          <p:cNvSpPr/>
          <p:nvPr/>
        </p:nvSpPr>
        <p:spPr>
          <a:xfrm>
            <a:off x="533569" y="3545985"/>
            <a:ext cx="5299849" cy="400110"/>
          </a:xfrm>
          <a:prstGeom prst="rect">
            <a:avLst/>
          </a:prstGeom>
        </p:spPr>
        <p:txBody>
          <a:bodyPr wrap="none">
            <a:spAutoFit/>
          </a:bodyPr>
          <a:lstStyle/>
          <a:p>
            <a:r>
              <a:rPr lang="en-GB" sz="2000" b="1" dirty="0">
                <a:solidFill>
                  <a:srgbClr val="626262"/>
                </a:solidFill>
              </a:rPr>
              <a:t>Section 5</a:t>
            </a:r>
            <a:r>
              <a:rPr lang="en-GB" sz="2000" dirty="0">
                <a:solidFill>
                  <a:srgbClr val="626262"/>
                </a:solidFill>
              </a:rPr>
              <a:t>:  Ethical and Legal considerations </a:t>
            </a:r>
          </a:p>
        </p:txBody>
      </p:sp>
      <p:sp>
        <p:nvSpPr>
          <p:cNvPr id="12" name="Rectangle 11">
            <a:extLst>
              <a:ext uri="{FF2B5EF4-FFF2-40B4-BE49-F238E27FC236}">
                <a16:creationId xmlns:a16="http://schemas.microsoft.com/office/drawing/2014/main" id="{A8BE5CEE-EF39-42D2-966C-9FB08A4B0624}"/>
              </a:ext>
            </a:extLst>
          </p:cNvPr>
          <p:cNvSpPr/>
          <p:nvPr/>
        </p:nvSpPr>
        <p:spPr>
          <a:xfrm>
            <a:off x="533569" y="4104033"/>
            <a:ext cx="4601196" cy="400110"/>
          </a:xfrm>
          <a:prstGeom prst="rect">
            <a:avLst/>
          </a:prstGeom>
        </p:spPr>
        <p:txBody>
          <a:bodyPr wrap="none">
            <a:spAutoFit/>
          </a:bodyPr>
          <a:lstStyle/>
          <a:p>
            <a:r>
              <a:rPr lang="en-GB" sz="2000" b="1" dirty="0">
                <a:solidFill>
                  <a:srgbClr val="F08900"/>
                </a:solidFill>
              </a:rPr>
              <a:t>Section 6</a:t>
            </a:r>
            <a:r>
              <a:rPr lang="en-GB" sz="2000" dirty="0">
                <a:solidFill>
                  <a:srgbClr val="F08900"/>
                </a:solidFill>
              </a:rPr>
              <a:t>: Use of Artificial Intelligence </a:t>
            </a:r>
          </a:p>
        </p:txBody>
      </p:sp>
      <p:sp>
        <p:nvSpPr>
          <p:cNvPr id="13" name="Rectangle 12">
            <a:extLst>
              <a:ext uri="{FF2B5EF4-FFF2-40B4-BE49-F238E27FC236}">
                <a16:creationId xmlns:a16="http://schemas.microsoft.com/office/drawing/2014/main" id="{9E5845C1-DAA8-4F3D-8CB8-384A780D0A77}"/>
              </a:ext>
            </a:extLst>
          </p:cNvPr>
          <p:cNvSpPr/>
          <p:nvPr/>
        </p:nvSpPr>
        <p:spPr>
          <a:xfrm>
            <a:off x="533569" y="4616828"/>
            <a:ext cx="5385064" cy="400110"/>
          </a:xfrm>
          <a:prstGeom prst="rect">
            <a:avLst/>
          </a:prstGeom>
        </p:spPr>
        <p:txBody>
          <a:bodyPr wrap="none">
            <a:spAutoFit/>
          </a:bodyPr>
          <a:lstStyle/>
          <a:p>
            <a:r>
              <a:rPr lang="en-GB" sz="2000" b="1" dirty="0">
                <a:solidFill>
                  <a:srgbClr val="F08900"/>
                </a:solidFill>
              </a:rPr>
              <a:t>Section 7</a:t>
            </a:r>
            <a:r>
              <a:rPr lang="en-GB" sz="2000" dirty="0">
                <a:solidFill>
                  <a:srgbClr val="F08900"/>
                </a:solidFill>
              </a:rPr>
              <a:t>: Data Aggregation and Linked Data</a:t>
            </a:r>
          </a:p>
        </p:txBody>
      </p:sp>
      <p:sp>
        <p:nvSpPr>
          <p:cNvPr id="14" name="Rectangle 13">
            <a:extLst>
              <a:ext uri="{FF2B5EF4-FFF2-40B4-BE49-F238E27FC236}">
                <a16:creationId xmlns:a16="http://schemas.microsoft.com/office/drawing/2014/main" id="{97DF4DCF-6CA9-4ABB-8B09-7C0DB992EC4D}"/>
              </a:ext>
            </a:extLst>
          </p:cNvPr>
          <p:cNvSpPr/>
          <p:nvPr/>
        </p:nvSpPr>
        <p:spPr>
          <a:xfrm>
            <a:off x="533569" y="5180102"/>
            <a:ext cx="4813177" cy="400110"/>
          </a:xfrm>
          <a:prstGeom prst="rect">
            <a:avLst/>
          </a:prstGeom>
        </p:spPr>
        <p:txBody>
          <a:bodyPr wrap="none">
            <a:spAutoFit/>
          </a:bodyPr>
          <a:lstStyle/>
          <a:p>
            <a:r>
              <a:rPr lang="en-GB" sz="2000" b="1" dirty="0">
                <a:solidFill>
                  <a:srgbClr val="F08900"/>
                </a:solidFill>
              </a:rPr>
              <a:t>Section 8</a:t>
            </a:r>
            <a:r>
              <a:rPr lang="en-GB" sz="2000" dirty="0">
                <a:solidFill>
                  <a:srgbClr val="F08900"/>
                </a:solidFill>
              </a:rPr>
              <a:t>: Crowdsourcing Technologies </a:t>
            </a:r>
          </a:p>
        </p:txBody>
      </p:sp>
      <p:pic>
        <p:nvPicPr>
          <p:cNvPr id="15" name="Picture 14">
            <a:extLst>
              <a:ext uri="{FF2B5EF4-FFF2-40B4-BE49-F238E27FC236}">
                <a16:creationId xmlns:a16="http://schemas.microsoft.com/office/drawing/2014/main" id="{EA0C4DF7-80EB-4E2E-A44D-1435588C3D58}"/>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28267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337567" y="294066"/>
            <a:ext cx="11570654" cy="1200329"/>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1</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2800" b="1" spc="-150" dirty="0">
                <a:solidFill>
                  <a:srgbClr val="2E2D62"/>
                </a:solidFill>
                <a:latin typeface="Arial" panose="020B0604020202020204" pitchFamily="34" charset="0"/>
                <a:cs typeface="Arial" panose="020B0604020202020204" pitchFamily="34" charset="0"/>
              </a:rPr>
              <a:t>Summary of Data Management, Digital Technologies, and Digital Outputs</a:t>
            </a:r>
            <a:endParaRPr lang="en-US" sz="2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B763C60-F7AE-4E9F-AD15-DA738A57C464}"/>
              </a:ext>
            </a:extLst>
          </p:cNvPr>
          <p:cNvSpPr/>
          <p:nvPr/>
        </p:nvSpPr>
        <p:spPr>
          <a:xfrm>
            <a:off x="1076128" y="2032079"/>
            <a:ext cx="10113842" cy="2568717"/>
          </a:xfrm>
          <a:prstGeom prst="rect">
            <a:avLst/>
          </a:prstGeom>
        </p:spPr>
        <p:txBody>
          <a:bodyPr wrap="square">
            <a:spAutoFit/>
          </a:bodyPr>
          <a:lstStyle/>
          <a:p>
            <a:pPr marL="285750" indent="-285750">
              <a:lnSpc>
                <a:spcPct val="150000"/>
              </a:lnSpc>
              <a:buFont typeface="Arial" panose="020B0604020202020204" pitchFamily="34" charset="0"/>
              <a:buChar char="•"/>
            </a:pPr>
            <a:r>
              <a:rPr lang="en-GB" sz="2200" dirty="0">
                <a:solidFill>
                  <a:srgbClr val="626262"/>
                </a:solidFill>
              </a:rPr>
              <a:t>Briefly introduce the types of data the research will create. </a:t>
            </a:r>
          </a:p>
          <a:p>
            <a:pPr marL="742950" lvl="1" indent="-285750">
              <a:lnSpc>
                <a:spcPct val="150000"/>
              </a:lnSpc>
              <a:buFont typeface="Arial" panose="020B0604020202020204" pitchFamily="34" charset="0"/>
              <a:buChar char="•"/>
            </a:pPr>
            <a:r>
              <a:rPr lang="en-GB" sz="2200" dirty="0">
                <a:solidFill>
                  <a:srgbClr val="626262"/>
                </a:solidFill>
              </a:rPr>
              <a:t>Why did you decide to use these data types? In what formats will they be? What standards will they adopt?</a:t>
            </a:r>
          </a:p>
          <a:p>
            <a:pPr marL="285750" indent="-285750">
              <a:lnSpc>
                <a:spcPct val="150000"/>
              </a:lnSpc>
              <a:buFont typeface="Arial" panose="020B0604020202020204" pitchFamily="34" charset="0"/>
              <a:buChar char="•"/>
            </a:pPr>
            <a:r>
              <a:rPr lang="en-GB" sz="2200" dirty="0">
                <a:solidFill>
                  <a:srgbClr val="626262"/>
                </a:solidFill>
              </a:rPr>
              <a:t>Provide a brief and clear description of the digital technology and/or digital output being proposed.</a:t>
            </a:r>
          </a:p>
        </p:txBody>
      </p:sp>
      <p:pic>
        <p:nvPicPr>
          <p:cNvPr id="4" name="Picture 3">
            <a:extLst>
              <a:ext uri="{FF2B5EF4-FFF2-40B4-BE49-F238E27FC236}">
                <a16:creationId xmlns:a16="http://schemas.microsoft.com/office/drawing/2014/main" id="{E66B0FD8-FCDE-4F92-8AEE-715E5DEC4B33}"/>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292076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F12FB-F8AB-462C-AEC0-FA71067F1145}"/>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2</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3200" b="1" spc="-150" dirty="0">
                <a:solidFill>
                  <a:srgbClr val="2E2D62"/>
                </a:solidFill>
                <a:latin typeface="Arial" panose="020B0604020202020204" pitchFamily="34" charset="0"/>
                <a:cs typeface="Arial" panose="020B0604020202020204" pitchFamily="34" charset="0"/>
              </a:rPr>
              <a:t>Data Acquisition, Processing, Analysis and Use</a:t>
            </a:r>
            <a:endParaRPr lang="en-US" sz="2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6ABF03A-07EC-49C0-B092-1EE5A2BA0B32}"/>
              </a:ext>
            </a:extLst>
          </p:cNvPr>
          <p:cNvSpPr/>
          <p:nvPr/>
        </p:nvSpPr>
        <p:spPr>
          <a:xfrm>
            <a:off x="980970" y="2293695"/>
            <a:ext cx="10357590" cy="2060885"/>
          </a:xfrm>
          <a:prstGeom prst="rect">
            <a:avLst/>
          </a:prstGeom>
        </p:spPr>
        <p:txBody>
          <a:bodyPr wrap="square">
            <a:spAutoFit/>
          </a:bodyPr>
          <a:lstStyle/>
          <a:p>
            <a:pPr marL="285750" indent="-285750">
              <a:lnSpc>
                <a:spcPct val="150000"/>
              </a:lnSpc>
              <a:buFont typeface="Arial" panose="020B0604020202020204" pitchFamily="34" charset="0"/>
              <a:buChar char="•"/>
            </a:pPr>
            <a:r>
              <a:rPr lang="en-GB" sz="2200" dirty="0">
                <a:solidFill>
                  <a:srgbClr val="626262"/>
                </a:solidFill>
              </a:rPr>
              <a:t>Give details on the proposed methodologies that will be used to create the data. </a:t>
            </a:r>
          </a:p>
          <a:p>
            <a:pPr marL="285750" indent="-285750">
              <a:lnSpc>
                <a:spcPct val="150000"/>
              </a:lnSpc>
              <a:buFont typeface="Arial" panose="020B0604020202020204" pitchFamily="34" charset="0"/>
              <a:buChar char="•"/>
            </a:pPr>
            <a:r>
              <a:rPr lang="en-GB" sz="2200" dirty="0">
                <a:solidFill>
                  <a:srgbClr val="626262"/>
                </a:solidFill>
              </a:rPr>
              <a:t>Outline the technical development process from the point of data capture or data creation through to final delivery (in the case of a digital output) or analysis (in the case of a digital process).</a:t>
            </a:r>
          </a:p>
        </p:txBody>
      </p:sp>
      <p:pic>
        <p:nvPicPr>
          <p:cNvPr id="4" name="Picture 3">
            <a:extLst>
              <a:ext uri="{FF2B5EF4-FFF2-40B4-BE49-F238E27FC236}">
                <a16:creationId xmlns:a16="http://schemas.microsoft.com/office/drawing/2014/main" id="{2D375F7D-A794-4A65-9EBC-42152074FDCD}"/>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219254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7D29C-10AF-406F-A98A-C24292A1021F}"/>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3</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3200" b="1" spc="-150" dirty="0">
                <a:solidFill>
                  <a:srgbClr val="2E2D62"/>
                </a:solidFill>
                <a:latin typeface="Arial" panose="020B0604020202020204" pitchFamily="34" charset="0"/>
                <a:cs typeface="Arial" panose="020B0604020202020204" pitchFamily="34" charset="0"/>
              </a:rPr>
              <a:t>Technical Leadership and Support, and Relevant Experience</a:t>
            </a:r>
            <a:endParaRPr lang="en-US" sz="2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97BBAC1-F0C2-4260-B4D8-884A24C9B2AD}"/>
              </a:ext>
            </a:extLst>
          </p:cNvPr>
          <p:cNvSpPr/>
          <p:nvPr/>
        </p:nvSpPr>
        <p:spPr>
          <a:xfrm>
            <a:off x="1345324" y="2396354"/>
            <a:ext cx="9364585" cy="1553054"/>
          </a:xfrm>
          <a:prstGeom prst="rect">
            <a:avLst/>
          </a:prstGeom>
        </p:spPr>
        <p:txBody>
          <a:bodyPr wrap="square">
            <a:spAutoFit/>
          </a:bodyPr>
          <a:lstStyle/>
          <a:p>
            <a:pPr>
              <a:lnSpc>
                <a:spcPct val="150000"/>
              </a:lnSpc>
            </a:pPr>
            <a:r>
              <a:rPr lang="en-GB" sz="2200" dirty="0">
                <a:solidFill>
                  <a:srgbClr val="626262"/>
                </a:solidFill>
              </a:rPr>
              <a:t>Provide information about the individuals, facilities or institutions that will be responsible for the technical components of the project (with examples of their most relevant experience for each component).</a:t>
            </a:r>
          </a:p>
        </p:txBody>
      </p:sp>
      <p:pic>
        <p:nvPicPr>
          <p:cNvPr id="4" name="Picture 3">
            <a:extLst>
              <a:ext uri="{FF2B5EF4-FFF2-40B4-BE49-F238E27FC236}">
                <a16:creationId xmlns:a16="http://schemas.microsoft.com/office/drawing/2014/main" id="{F51E47F9-F35C-4F8F-A255-7FEA2EEDC021}"/>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331074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D5F5E-6229-4971-AD3E-2CE50B5E0121}"/>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4</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3200" b="1" spc="-150" dirty="0">
                <a:solidFill>
                  <a:srgbClr val="2E2D62"/>
                </a:solidFill>
                <a:latin typeface="Arial" panose="020B0604020202020204" pitchFamily="34" charset="0"/>
                <a:cs typeface="Arial" panose="020B0604020202020204" pitchFamily="34" charset="0"/>
              </a:rPr>
              <a:t>Storage, Preservation, and Sustainability</a:t>
            </a:r>
            <a:endParaRPr lang="en-US" sz="2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59BCB3F-5F78-4F54-BB0C-F1CCAB843D3B}"/>
              </a:ext>
            </a:extLst>
          </p:cNvPr>
          <p:cNvSpPr/>
          <p:nvPr/>
        </p:nvSpPr>
        <p:spPr>
          <a:xfrm>
            <a:off x="1428185" y="2109639"/>
            <a:ext cx="9846617" cy="2107052"/>
          </a:xfrm>
          <a:prstGeom prst="rect">
            <a:avLst/>
          </a:prstGeom>
        </p:spPr>
        <p:txBody>
          <a:bodyPr wrap="square">
            <a:spAutoFit/>
          </a:bodyPr>
          <a:lstStyle/>
          <a:p>
            <a:pPr>
              <a:lnSpc>
                <a:spcPct val="150000"/>
              </a:lnSpc>
            </a:pPr>
            <a:r>
              <a:rPr lang="en-GB" sz="2400" b="1" dirty="0">
                <a:solidFill>
                  <a:srgbClr val="626262"/>
                </a:solidFill>
              </a:rPr>
              <a:t>Section 4.a: Short-term Data Storage</a:t>
            </a:r>
          </a:p>
          <a:p>
            <a:pPr marL="285750" indent="-285750">
              <a:lnSpc>
                <a:spcPct val="150000"/>
              </a:lnSpc>
              <a:buFont typeface="Arial" panose="020B0604020202020204" pitchFamily="34" charset="0"/>
              <a:buChar char="•"/>
            </a:pPr>
            <a:r>
              <a:rPr lang="en-GB" sz="2200" dirty="0">
                <a:solidFill>
                  <a:srgbClr val="626262"/>
                </a:solidFill>
              </a:rPr>
              <a:t>How will the data be stored in the short term?</a:t>
            </a:r>
          </a:p>
          <a:p>
            <a:pPr marL="285750" indent="-285750">
              <a:lnSpc>
                <a:spcPct val="150000"/>
              </a:lnSpc>
              <a:buFont typeface="Arial" panose="020B0604020202020204" pitchFamily="34" charset="0"/>
              <a:buChar char="•"/>
            </a:pPr>
            <a:r>
              <a:rPr lang="en-GB" sz="2200" dirty="0">
                <a:solidFill>
                  <a:srgbClr val="626262"/>
                </a:solidFill>
              </a:rPr>
              <a:t>What backup will you have in the in-project period to ensure no data is lost?</a:t>
            </a:r>
          </a:p>
          <a:p>
            <a:pPr marL="285750" indent="-285750">
              <a:lnSpc>
                <a:spcPct val="150000"/>
              </a:lnSpc>
              <a:buFont typeface="Arial" panose="020B0604020202020204" pitchFamily="34" charset="0"/>
              <a:buChar char="•"/>
            </a:pPr>
            <a:r>
              <a:rPr lang="en-GB" sz="2200" dirty="0">
                <a:solidFill>
                  <a:srgbClr val="626262"/>
                </a:solidFill>
              </a:rPr>
              <a:t>Costs of storage – why are these appropriate?</a:t>
            </a:r>
          </a:p>
        </p:txBody>
      </p:sp>
      <p:pic>
        <p:nvPicPr>
          <p:cNvPr id="4" name="Picture 3">
            <a:extLst>
              <a:ext uri="{FF2B5EF4-FFF2-40B4-BE49-F238E27FC236}">
                <a16:creationId xmlns:a16="http://schemas.microsoft.com/office/drawing/2014/main" id="{F68C2544-6E97-498E-A69D-4499C34D6B2C}"/>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244808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D5F5E-6229-4971-AD3E-2CE50B5E0121}"/>
              </a:ext>
            </a:extLst>
          </p:cNvPr>
          <p:cNvSpPr txBox="1"/>
          <p:nvPr/>
        </p:nvSpPr>
        <p:spPr>
          <a:xfrm>
            <a:off x="337567" y="294066"/>
            <a:ext cx="11570654" cy="1261884"/>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Section 4</a:t>
            </a:r>
            <a:r>
              <a:rPr lang="en-GB" sz="3200" b="1" spc="-150" dirty="0">
                <a:solidFill>
                  <a:srgbClr val="2E2D62"/>
                </a:solidFill>
                <a:latin typeface="Arial" panose="020B0604020202020204" pitchFamily="34" charset="0"/>
                <a:cs typeface="Arial" panose="020B0604020202020204" pitchFamily="34" charset="0"/>
              </a:rPr>
              <a:t> :</a:t>
            </a:r>
            <a:br>
              <a:rPr lang="en-GB" sz="3200" b="1" spc="-150" dirty="0">
                <a:solidFill>
                  <a:srgbClr val="2E2D62"/>
                </a:solidFill>
                <a:latin typeface="Arial" panose="020B0604020202020204" pitchFamily="34" charset="0"/>
                <a:cs typeface="Arial" panose="020B0604020202020204" pitchFamily="34" charset="0"/>
              </a:rPr>
            </a:br>
            <a:r>
              <a:rPr lang="en-GB" sz="3200" b="1" spc="-150" dirty="0">
                <a:solidFill>
                  <a:srgbClr val="2E2D62"/>
                </a:solidFill>
                <a:latin typeface="Arial" panose="020B0604020202020204" pitchFamily="34" charset="0"/>
                <a:cs typeface="Arial" panose="020B0604020202020204" pitchFamily="34" charset="0"/>
              </a:rPr>
              <a:t>Storage, Preservation, and Sustainability (continues)</a:t>
            </a:r>
            <a:endParaRPr lang="en-US" sz="2800" b="1" spc="-150" dirty="0">
              <a:solidFill>
                <a:srgbClr val="2E2D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0F6AB12-2DCA-422B-B785-9291ADE0D69D}"/>
              </a:ext>
            </a:extLst>
          </p:cNvPr>
          <p:cNvSpPr/>
          <p:nvPr/>
        </p:nvSpPr>
        <p:spPr>
          <a:xfrm>
            <a:off x="1131570" y="1936892"/>
            <a:ext cx="10149840" cy="2984215"/>
          </a:xfrm>
          <a:prstGeom prst="rect">
            <a:avLst/>
          </a:prstGeom>
        </p:spPr>
        <p:txBody>
          <a:bodyPr wrap="square">
            <a:spAutoFit/>
          </a:bodyPr>
          <a:lstStyle/>
          <a:p>
            <a:r>
              <a:rPr lang="en-GB" sz="2400" b="1" dirty="0">
                <a:solidFill>
                  <a:srgbClr val="626262"/>
                </a:solidFill>
              </a:rPr>
              <a:t>Section 4.b: Long-term Data Storage (Preserving* Your Data)</a:t>
            </a:r>
          </a:p>
          <a:p>
            <a:r>
              <a:rPr lang="en-GB" dirty="0">
                <a:solidFill>
                  <a:srgbClr val="626262"/>
                </a:solidFill>
              </a:rPr>
              <a:t>*</a:t>
            </a:r>
            <a:r>
              <a:rPr lang="en-GB" i="1" dirty="0">
                <a:solidFill>
                  <a:srgbClr val="626262"/>
                </a:solidFill>
              </a:rPr>
              <a:t>By preservation we mean: the storage of project data beyond the period of funding</a:t>
            </a:r>
            <a:r>
              <a:rPr lang="en-GB" dirty="0">
                <a:solidFill>
                  <a:srgbClr val="626262"/>
                </a:solidFill>
              </a:rPr>
              <a:t>.</a:t>
            </a:r>
          </a:p>
          <a:p>
            <a:endParaRPr lang="en-GB" dirty="0">
              <a:solidFill>
                <a:srgbClr val="626262"/>
              </a:solidFill>
            </a:endParaRPr>
          </a:p>
          <a:p>
            <a:pPr marL="285750" indent="-285750">
              <a:lnSpc>
                <a:spcPct val="150000"/>
              </a:lnSpc>
              <a:buFont typeface="Arial" panose="020B0604020202020204" pitchFamily="34" charset="0"/>
              <a:buChar char="•"/>
            </a:pPr>
            <a:r>
              <a:rPr lang="en-GB" sz="2200" dirty="0">
                <a:solidFill>
                  <a:srgbClr val="626262"/>
                </a:solidFill>
              </a:rPr>
              <a:t>Provide information about plans for preserving the project's data beyond the period of funding.</a:t>
            </a:r>
          </a:p>
          <a:p>
            <a:pPr marL="285750" indent="-285750">
              <a:lnSpc>
                <a:spcPct val="150000"/>
              </a:lnSpc>
              <a:buFont typeface="Arial" panose="020B0604020202020204" pitchFamily="34" charset="0"/>
              <a:buChar char="•"/>
            </a:pPr>
            <a:r>
              <a:rPr lang="en-GB" sz="2200" dirty="0">
                <a:solidFill>
                  <a:srgbClr val="626262"/>
                </a:solidFill>
              </a:rPr>
              <a:t>Will the data need to be updated? Include future plans for updating if this is the case.</a:t>
            </a:r>
          </a:p>
        </p:txBody>
      </p:sp>
      <p:pic>
        <p:nvPicPr>
          <p:cNvPr id="5" name="Picture 4">
            <a:extLst>
              <a:ext uri="{FF2B5EF4-FFF2-40B4-BE49-F238E27FC236}">
                <a16:creationId xmlns:a16="http://schemas.microsoft.com/office/drawing/2014/main" id="{AE12C8A6-4E09-4E05-B638-AB6A4A49C69A}"/>
              </a:ext>
            </a:extLst>
          </p:cNvPr>
          <p:cNvPicPr>
            <a:picLocks noChangeAspect="1"/>
          </p:cNvPicPr>
          <p:nvPr/>
        </p:nvPicPr>
        <p:blipFill>
          <a:blip r:embed="rId2"/>
          <a:stretch>
            <a:fillRect/>
          </a:stretch>
        </p:blipFill>
        <p:spPr>
          <a:xfrm>
            <a:off x="420797" y="5763619"/>
            <a:ext cx="4482673" cy="674989"/>
          </a:xfrm>
          <a:prstGeom prst="rect">
            <a:avLst/>
          </a:prstGeom>
        </p:spPr>
      </p:pic>
    </p:spTree>
    <p:extLst>
      <p:ext uri="{BB962C8B-B14F-4D97-AF65-F5344CB8AC3E}">
        <p14:creationId xmlns:p14="http://schemas.microsoft.com/office/powerpoint/2010/main" val="3252089811"/>
      </p:ext>
    </p:extLst>
  </p:cSld>
  <p:clrMapOvr>
    <a:masterClrMapping/>
  </p:clrMapOvr>
</p:sld>
</file>

<file path=ppt/theme/theme1.xml><?xml version="1.0" encoding="utf-8"?>
<a:theme xmlns:a="http://schemas.openxmlformats.org/drawingml/2006/main" name="Font and logo master">
  <a:themeElements>
    <a:clrScheme name="AHRC palette">
      <a:dk1>
        <a:srgbClr val="000000"/>
      </a:dk1>
      <a:lt1>
        <a:srgbClr val="FFFFFF"/>
      </a:lt1>
      <a:dk2>
        <a:srgbClr val="44546A"/>
      </a:dk2>
      <a:lt2>
        <a:srgbClr val="E7E6E6"/>
      </a:lt2>
      <a:accent1>
        <a:srgbClr val="1E345B"/>
      </a:accent1>
      <a:accent2>
        <a:srgbClr val="EDB91C"/>
      </a:accent2>
      <a:accent3>
        <a:srgbClr val="FD8530"/>
      </a:accent3>
      <a:accent4>
        <a:srgbClr val="993D91"/>
      </a:accent4>
      <a:accent5>
        <a:srgbClr val="727273"/>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AHRC palette">
      <a:dk1>
        <a:srgbClr val="000000"/>
      </a:dk1>
      <a:lt1>
        <a:srgbClr val="FFFFFF"/>
      </a:lt1>
      <a:dk2>
        <a:srgbClr val="44546A"/>
      </a:dk2>
      <a:lt2>
        <a:srgbClr val="E7E6E6"/>
      </a:lt2>
      <a:accent1>
        <a:srgbClr val="1E345B"/>
      </a:accent1>
      <a:accent2>
        <a:srgbClr val="EDB91C"/>
      </a:accent2>
      <a:accent3>
        <a:srgbClr val="FD8530"/>
      </a:accent3>
      <a:accent4>
        <a:srgbClr val="993D91"/>
      </a:accent4>
      <a:accent5>
        <a:srgbClr val="727273"/>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HRC colou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AF3D68E0D7BA4BA9986D5B3D2F871F" ma:contentTypeVersion="9" ma:contentTypeDescription="Create a new document." ma:contentTypeScope="" ma:versionID="7489d1006351de0995d9f41220bcffe4">
  <xsd:schema xmlns:xsd="http://www.w3.org/2001/XMLSchema" xmlns:xs="http://www.w3.org/2001/XMLSchema" xmlns:p="http://schemas.microsoft.com/office/2006/metadata/properties" xmlns:ns3="72e9f86b-7729-4aef-8166-c660afc2392f" targetNamespace="http://schemas.microsoft.com/office/2006/metadata/properties" ma:root="true" ma:fieldsID="f834b8a462e15f3aacee596b358077c9" ns3:_="">
    <xsd:import namespace="72e9f86b-7729-4aef-8166-c660afc239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e9f86b-7729-4aef-8166-c660afc23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68D77-7BDE-4319-92B1-8D217A62DC3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2e9f86b-7729-4aef-8166-c660afc2392f"/>
    <ds:schemaRef ds:uri="http://www.w3.org/XML/1998/namespace"/>
    <ds:schemaRef ds:uri="http://purl.org/dc/dcmitype/"/>
  </ds:schemaRefs>
</ds:datastoreItem>
</file>

<file path=customXml/itemProps2.xml><?xml version="1.0" encoding="utf-8"?>
<ds:datastoreItem xmlns:ds="http://schemas.openxmlformats.org/officeDocument/2006/customXml" ds:itemID="{8520EA44-F216-4172-A6B2-E9024B882EB8}">
  <ds:schemaRefs>
    <ds:schemaRef ds:uri="http://schemas.microsoft.com/sharepoint/v3/contenttype/forms"/>
  </ds:schemaRefs>
</ds:datastoreItem>
</file>

<file path=customXml/itemProps3.xml><?xml version="1.0" encoding="utf-8"?>
<ds:datastoreItem xmlns:ds="http://schemas.openxmlformats.org/officeDocument/2006/customXml" ds:itemID="{7F99C696-1A07-4625-AB00-9360FF5C4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e9f86b-7729-4aef-8166-c660afc23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2938</TotalTime>
  <Words>933</Words>
  <Application>Microsoft Office PowerPoint</Application>
  <PresentationFormat>Widescreen</PresentationFormat>
  <Paragraphs>73</Paragraphs>
  <Slides>18</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Wingdings</vt:lpstr>
      <vt:lpstr>Font and logo master</vt:lpstr>
      <vt:lpstr>Font master without logo</vt:lpstr>
      <vt:lpstr>AHRC colours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Emma Bessent UKRI AHRC</cp:lastModifiedBy>
  <cp:revision>155</cp:revision>
  <cp:lastPrinted>2019-09-26T19:40:37Z</cp:lastPrinted>
  <dcterms:created xsi:type="dcterms:W3CDTF">2019-09-17T08:04:08Z</dcterms:created>
  <dcterms:modified xsi:type="dcterms:W3CDTF">2021-02-22T16:01:04Z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0x0101003DAF3D68E0D7BA4BA9986D5B3D2F871F</vt:lpwstr>
  </property>
</Properties>
</file>